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notesMasterIdLst>
    <p:notesMasterId r:id="rId37"/>
  </p:notesMasterIdLst>
  <p:sldIdLst>
    <p:sldId id="256" r:id="rId2"/>
    <p:sldId id="280" r:id="rId3"/>
    <p:sldId id="277" r:id="rId4"/>
    <p:sldId id="274" r:id="rId5"/>
    <p:sldId id="281" r:id="rId6"/>
    <p:sldId id="261" r:id="rId7"/>
    <p:sldId id="258" r:id="rId8"/>
    <p:sldId id="314" r:id="rId9"/>
    <p:sldId id="288" r:id="rId10"/>
    <p:sldId id="269" r:id="rId11"/>
    <p:sldId id="270" r:id="rId12"/>
    <p:sldId id="271" r:id="rId13"/>
    <p:sldId id="298" r:id="rId14"/>
    <p:sldId id="272" r:id="rId15"/>
    <p:sldId id="262" r:id="rId16"/>
    <p:sldId id="263" r:id="rId17"/>
    <p:sldId id="264" r:id="rId18"/>
    <p:sldId id="265" r:id="rId19"/>
    <p:sldId id="273" r:id="rId20"/>
    <p:sldId id="266" r:id="rId21"/>
    <p:sldId id="305" r:id="rId22"/>
    <p:sldId id="310" r:id="rId23"/>
    <p:sldId id="307" r:id="rId24"/>
    <p:sldId id="304" r:id="rId25"/>
    <p:sldId id="308" r:id="rId26"/>
    <p:sldId id="315" r:id="rId27"/>
    <p:sldId id="283" r:id="rId28"/>
    <p:sldId id="303" r:id="rId29"/>
    <p:sldId id="299" r:id="rId30"/>
    <p:sldId id="309" r:id="rId31"/>
    <p:sldId id="301" r:id="rId32"/>
    <p:sldId id="300" r:id="rId33"/>
    <p:sldId id="306" r:id="rId34"/>
    <p:sldId id="267" r:id="rId35"/>
    <p:sldId id="31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wynn" initials="JG" lastIdx="1" clrIdx="0">
    <p:extLst>
      <p:ext uri="{19B8F6BF-5375-455C-9EA6-DF929625EA0E}">
        <p15:presenceInfo xmlns:p15="http://schemas.microsoft.com/office/powerpoint/2012/main" userId="S::jgwynn@newhanover-pa.org::04c289f9-f804-4f46-8be9-5b3837237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87057" autoAdjust="0"/>
  </p:normalViewPr>
  <p:slideViewPr>
    <p:cSldViewPr snapToGrid="0">
      <p:cViewPr varScale="1">
        <p:scale>
          <a:sx n="76" d="100"/>
          <a:sy n="76" d="100"/>
        </p:scale>
        <p:origin x="94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5T13:29:13.639"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48165-A307-45CE-9E54-92D309A4F7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033965-47D1-4B6A-A28F-22118BB9089C}">
      <dgm:prSet/>
      <dgm:spPr/>
      <dgm:t>
        <a:bodyPr/>
        <a:lstStyle/>
        <a:p>
          <a:pPr>
            <a:lnSpc>
              <a:spcPct val="100000"/>
            </a:lnSpc>
          </a:pPr>
          <a:r>
            <a:rPr lang="en-US"/>
            <a:t>The proposed budget maintains current tax rates.</a:t>
          </a:r>
        </a:p>
      </dgm:t>
    </dgm:pt>
    <dgm:pt modelId="{DE813CEE-FE94-4D52-993F-6E87A391FF1A}" type="parTrans" cxnId="{D64B17CA-CD44-422F-9860-20651798CE9B}">
      <dgm:prSet/>
      <dgm:spPr/>
      <dgm:t>
        <a:bodyPr/>
        <a:lstStyle/>
        <a:p>
          <a:endParaRPr lang="en-US"/>
        </a:p>
      </dgm:t>
    </dgm:pt>
    <dgm:pt modelId="{FD73B570-DFC3-4290-BEE9-8090BF2B5DB5}" type="sibTrans" cxnId="{D64B17CA-CD44-422F-9860-20651798CE9B}">
      <dgm:prSet/>
      <dgm:spPr/>
      <dgm:t>
        <a:bodyPr/>
        <a:lstStyle/>
        <a:p>
          <a:endParaRPr lang="en-US"/>
        </a:p>
      </dgm:t>
    </dgm:pt>
    <dgm:pt modelId="{2579D36A-E626-4545-8121-B49B6E5C2D60}">
      <dgm:prSet/>
      <dgm:spPr/>
      <dgm:t>
        <a:bodyPr/>
        <a:lstStyle/>
        <a:p>
          <a:pPr>
            <a:lnSpc>
              <a:spcPct val="100000"/>
            </a:lnSpc>
          </a:pPr>
          <a:r>
            <a:rPr lang="en-US"/>
            <a:t>There are no new staff positions in the proposed budget.</a:t>
          </a:r>
        </a:p>
      </dgm:t>
    </dgm:pt>
    <dgm:pt modelId="{0584C693-0AC4-4DF3-A6F7-C7B9CA1D4E91}" type="parTrans" cxnId="{258AB493-7A68-41B8-ACBD-1EF66CC16530}">
      <dgm:prSet/>
      <dgm:spPr/>
      <dgm:t>
        <a:bodyPr/>
        <a:lstStyle/>
        <a:p>
          <a:endParaRPr lang="en-US"/>
        </a:p>
      </dgm:t>
    </dgm:pt>
    <dgm:pt modelId="{F4CED4DD-5448-43FB-8BF0-A7AA248D24B9}" type="sibTrans" cxnId="{258AB493-7A68-41B8-ACBD-1EF66CC16530}">
      <dgm:prSet/>
      <dgm:spPr/>
      <dgm:t>
        <a:bodyPr/>
        <a:lstStyle/>
        <a:p>
          <a:endParaRPr lang="en-US"/>
        </a:p>
      </dgm:t>
    </dgm:pt>
    <dgm:pt modelId="{6C234B37-8087-41D3-887B-2BA4822A1F08}">
      <dgm:prSet/>
      <dgm:spPr/>
      <dgm:t>
        <a:bodyPr/>
        <a:lstStyle/>
        <a:p>
          <a:pPr>
            <a:lnSpc>
              <a:spcPct val="100000"/>
            </a:lnSpc>
          </a:pPr>
          <a:r>
            <a:rPr lang="en-US"/>
            <a:t>The proposed budget maintains municipal services at current levels.</a:t>
          </a:r>
        </a:p>
      </dgm:t>
    </dgm:pt>
    <dgm:pt modelId="{D2C30BD1-CBCD-4935-B365-CA93172451BE}" type="parTrans" cxnId="{4B2D93C9-D307-4D9B-9791-FD36A46F1A33}">
      <dgm:prSet/>
      <dgm:spPr/>
      <dgm:t>
        <a:bodyPr/>
        <a:lstStyle/>
        <a:p>
          <a:endParaRPr lang="en-US"/>
        </a:p>
      </dgm:t>
    </dgm:pt>
    <dgm:pt modelId="{FD6FD311-63B4-4205-B297-ADB552013A2A}" type="sibTrans" cxnId="{4B2D93C9-D307-4D9B-9791-FD36A46F1A33}">
      <dgm:prSet/>
      <dgm:spPr/>
      <dgm:t>
        <a:bodyPr/>
        <a:lstStyle/>
        <a:p>
          <a:endParaRPr lang="en-US"/>
        </a:p>
      </dgm:t>
    </dgm:pt>
    <dgm:pt modelId="{2850AC78-1F56-4629-A93F-02A4C39D3929}">
      <dgm:prSet/>
      <dgm:spPr/>
      <dgm:t>
        <a:bodyPr/>
        <a:lstStyle/>
        <a:p>
          <a:pPr>
            <a:lnSpc>
              <a:spcPct val="100000"/>
            </a:lnSpc>
          </a:pPr>
          <a:r>
            <a:rPr lang="en-US"/>
            <a:t>Capital appropriations maintain infrastructure and equipment.</a:t>
          </a:r>
        </a:p>
      </dgm:t>
    </dgm:pt>
    <dgm:pt modelId="{AD987EFF-EF74-463F-85E7-B35725A62205}" type="parTrans" cxnId="{C180953C-80AD-4473-81C1-0F768DE988B5}">
      <dgm:prSet/>
      <dgm:spPr/>
      <dgm:t>
        <a:bodyPr/>
        <a:lstStyle/>
        <a:p>
          <a:endParaRPr lang="en-US"/>
        </a:p>
      </dgm:t>
    </dgm:pt>
    <dgm:pt modelId="{1DE8F4D9-DC69-41DF-A173-E90BA88640E5}" type="sibTrans" cxnId="{C180953C-80AD-4473-81C1-0F768DE988B5}">
      <dgm:prSet/>
      <dgm:spPr/>
      <dgm:t>
        <a:bodyPr/>
        <a:lstStyle/>
        <a:p>
          <a:endParaRPr lang="en-US"/>
        </a:p>
      </dgm:t>
    </dgm:pt>
    <dgm:pt modelId="{10C0984E-A84E-4210-9A87-AC4B5A72026F}" type="pres">
      <dgm:prSet presAssocID="{AEC48165-A307-45CE-9E54-92D309A4F717}" presName="root" presStyleCnt="0">
        <dgm:presLayoutVars>
          <dgm:dir/>
          <dgm:resizeHandles val="exact"/>
        </dgm:presLayoutVars>
      </dgm:prSet>
      <dgm:spPr/>
    </dgm:pt>
    <dgm:pt modelId="{02628ADC-409F-40F8-862F-1F31E651E92C}" type="pres">
      <dgm:prSet presAssocID="{14033965-47D1-4B6A-A28F-22118BB9089C}" presName="compNode" presStyleCnt="0"/>
      <dgm:spPr/>
    </dgm:pt>
    <dgm:pt modelId="{8F146730-7D87-443C-8D41-E572D1337216}" type="pres">
      <dgm:prSet presAssocID="{14033965-47D1-4B6A-A28F-22118BB9089C}" presName="bgRect" presStyleLbl="bgShp" presStyleIdx="0" presStyleCnt="4"/>
      <dgm:spPr/>
    </dgm:pt>
    <dgm:pt modelId="{6A98ACDC-A01E-4D86-AD63-059C241691EC}" type="pres">
      <dgm:prSet presAssocID="{14033965-47D1-4B6A-A28F-22118BB908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4A5EA88-0178-49A3-A19D-A5C4957C2546}" type="pres">
      <dgm:prSet presAssocID="{14033965-47D1-4B6A-A28F-22118BB9089C}" presName="spaceRect" presStyleCnt="0"/>
      <dgm:spPr/>
    </dgm:pt>
    <dgm:pt modelId="{F1C8115B-BA35-4F65-B300-9070606102A6}" type="pres">
      <dgm:prSet presAssocID="{14033965-47D1-4B6A-A28F-22118BB9089C}" presName="parTx" presStyleLbl="revTx" presStyleIdx="0" presStyleCnt="4">
        <dgm:presLayoutVars>
          <dgm:chMax val="0"/>
          <dgm:chPref val="0"/>
        </dgm:presLayoutVars>
      </dgm:prSet>
      <dgm:spPr/>
    </dgm:pt>
    <dgm:pt modelId="{5334E9C2-02F1-43C5-A990-849E3BC7A021}" type="pres">
      <dgm:prSet presAssocID="{FD73B570-DFC3-4290-BEE9-8090BF2B5DB5}" presName="sibTrans" presStyleCnt="0"/>
      <dgm:spPr/>
    </dgm:pt>
    <dgm:pt modelId="{222D5894-D9E7-4F43-B9B0-4A58AAAE9FC5}" type="pres">
      <dgm:prSet presAssocID="{2579D36A-E626-4545-8121-B49B6E5C2D60}" presName="compNode" presStyleCnt="0"/>
      <dgm:spPr/>
    </dgm:pt>
    <dgm:pt modelId="{5C7D24E8-3B43-499F-B41D-82EBDED8EBAD}" type="pres">
      <dgm:prSet presAssocID="{2579D36A-E626-4545-8121-B49B6E5C2D60}" presName="bgRect" presStyleLbl="bgShp" presStyleIdx="1" presStyleCnt="4"/>
      <dgm:spPr/>
    </dgm:pt>
    <dgm:pt modelId="{6A5288A2-53C1-4E9C-851A-5E27732F0AC3}" type="pres">
      <dgm:prSet presAssocID="{2579D36A-E626-4545-8121-B49B6E5C2D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4A0236D6-D4ED-4377-9150-CC3427F1DB9D}" type="pres">
      <dgm:prSet presAssocID="{2579D36A-E626-4545-8121-B49B6E5C2D60}" presName="spaceRect" presStyleCnt="0"/>
      <dgm:spPr/>
    </dgm:pt>
    <dgm:pt modelId="{8AE15D79-71DF-412B-A860-CD7865260646}" type="pres">
      <dgm:prSet presAssocID="{2579D36A-E626-4545-8121-B49B6E5C2D60}" presName="parTx" presStyleLbl="revTx" presStyleIdx="1" presStyleCnt="4">
        <dgm:presLayoutVars>
          <dgm:chMax val="0"/>
          <dgm:chPref val="0"/>
        </dgm:presLayoutVars>
      </dgm:prSet>
      <dgm:spPr/>
    </dgm:pt>
    <dgm:pt modelId="{34D8BDFD-F229-45DB-B3F1-7F666B14B7E3}" type="pres">
      <dgm:prSet presAssocID="{F4CED4DD-5448-43FB-8BF0-A7AA248D24B9}" presName="sibTrans" presStyleCnt="0"/>
      <dgm:spPr/>
    </dgm:pt>
    <dgm:pt modelId="{BF41FC42-0BAD-4290-819D-79C50DD26C9C}" type="pres">
      <dgm:prSet presAssocID="{6C234B37-8087-41D3-887B-2BA4822A1F08}" presName="compNode" presStyleCnt="0"/>
      <dgm:spPr/>
    </dgm:pt>
    <dgm:pt modelId="{D4200A93-1277-414F-8982-EFAD1BED6C7B}" type="pres">
      <dgm:prSet presAssocID="{6C234B37-8087-41D3-887B-2BA4822A1F08}" presName="bgRect" presStyleLbl="bgShp" presStyleIdx="2" presStyleCnt="4"/>
      <dgm:spPr/>
    </dgm:pt>
    <dgm:pt modelId="{472B7CEE-7444-456A-BB18-6DB3AED1C762}" type="pres">
      <dgm:prSet presAssocID="{6C234B37-8087-41D3-887B-2BA4822A1F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F5267EF-0B72-4F6F-B2AF-AA23C19347B7}" type="pres">
      <dgm:prSet presAssocID="{6C234B37-8087-41D3-887B-2BA4822A1F08}" presName="spaceRect" presStyleCnt="0"/>
      <dgm:spPr/>
    </dgm:pt>
    <dgm:pt modelId="{FF193E09-2814-47EC-8510-CE7F0018C4CD}" type="pres">
      <dgm:prSet presAssocID="{6C234B37-8087-41D3-887B-2BA4822A1F08}" presName="parTx" presStyleLbl="revTx" presStyleIdx="2" presStyleCnt="4">
        <dgm:presLayoutVars>
          <dgm:chMax val="0"/>
          <dgm:chPref val="0"/>
        </dgm:presLayoutVars>
      </dgm:prSet>
      <dgm:spPr/>
    </dgm:pt>
    <dgm:pt modelId="{78A34476-1BF2-487C-91A5-18D13AA8CF78}" type="pres">
      <dgm:prSet presAssocID="{FD6FD311-63B4-4205-B297-ADB552013A2A}" presName="sibTrans" presStyleCnt="0"/>
      <dgm:spPr/>
    </dgm:pt>
    <dgm:pt modelId="{028995C2-0A6A-464B-A92D-3EEC7EB3E133}" type="pres">
      <dgm:prSet presAssocID="{2850AC78-1F56-4629-A93F-02A4C39D3929}" presName="compNode" presStyleCnt="0"/>
      <dgm:spPr/>
    </dgm:pt>
    <dgm:pt modelId="{1034A938-895E-4936-BE2D-67BA673611BB}" type="pres">
      <dgm:prSet presAssocID="{2850AC78-1F56-4629-A93F-02A4C39D3929}" presName="bgRect" presStyleLbl="bgShp" presStyleIdx="3" presStyleCnt="4"/>
      <dgm:spPr/>
    </dgm:pt>
    <dgm:pt modelId="{64BCE609-5B68-4109-8A6D-7A283BE80B44}" type="pres">
      <dgm:prSet presAssocID="{2850AC78-1F56-4629-A93F-02A4C39D39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0015E793-4D38-4A61-A50C-D03803F85163}" type="pres">
      <dgm:prSet presAssocID="{2850AC78-1F56-4629-A93F-02A4C39D3929}" presName="spaceRect" presStyleCnt="0"/>
      <dgm:spPr/>
    </dgm:pt>
    <dgm:pt modelId="{A08DDFCB-B39A-40FB-96C5-4383645EF0BC}" type="pres">
      <dgm:prSet presAssocID="{2850AC78-1F56-4629-A93F-02A4C39D3929}" presName="parTx" presStyleLbl="revTx" presStyleIdx="3" presStyleCnt="4">
        <dgm:presLayoutVars>
          <dgm:chMax val="0"/>
          <dgm:chPref val="0"/>
        </dgm:presLayoutVars>
      </dgm:prSet>
      <dgm:spPr/>
    </dgm:pt>
  </dgm:ptLst>
  <dgm:cxnLst>
    <dgm:cxn modelId="{3ADC9E0B-328A-4BB7-A30D-441B6309D874}" type="presOf" srcId="{2579D36A-E626-4545-8121-B49B6E5C2D60}" destId="{8AE15D79-71DF-412B-A860-CD7865260646}" srcOrd="0" destOrd="0" presId="urn:microsoft.com/office/officeart/2018/2/layout/IconVerticalSolidList"/>
    <dgm:cxn modelId="{C180953C-80AD-4473-81C1-0F768DE988B5}" srcId="{AEC48165-A307-45CE-9E54-92D309A4F717}" destId="{2850AC78-1F56-4629-A93F-02A4C39D3929}" srcOrd="3" destOrd="0" parTransId="{AD987EFF-EF74-463F-85E7-B35725A62205}" sibTransId="{1DE8F4D9-DC69-41DF-A173-E90BA88640E5}"/>
    <dgm:cxn modelId="{CE4A9377-1F34-4CA4-903E-45818E75A897}" type="presOf" srcId="{6C234B37-8087-41D3-887B-2BA4822A1F08}" destId="{FF193E09-2814-47EC-8510-CE7F0018C4CD}" srcOrd="0" destOrd="0" presId="urn:microsoft.com/office/officeart/2018/2/layout/IconVerticalSolidList"/>
    <dgm:cxn modelId="{D807A17D-D3A3-44A4-9164-7782D614B50E}" type="presOf" srcId="{14033965-47D1-4B6A-A28F-22118BB9089C}" destId="{F1C8115B-BA35-4F65-B300-9070606102A6}" srcOrd="0" destOrd="0" presId="urn:microsoft.com/office/officeart/2018/2/layout/IconVerticalSolidList"/>
    <dgm:cxn modelId="{258AB493-7A68-41B8-ACBD-1EF66CC16530}" srcId="{AEC48165-A307-45CE-9E54-92D309A4F717}" destId="{2579D36A-E626-4545-8121-B49B6E5C2D60}" srcOrd="1" destOrd="0" parTransId="{0584C693-0AC4-4DF3-A6F7-C7B9CA1D4E91}" sibTransId="{F4CED4DD-5448-43FB-8BF0-A7AA248D24B9}"/>
    <dgm:cxn modelId="{5B4F8B95-F857-4A0F-A16F-4179B12E47CF}" type="presOf" srcId="{2850AC78-1F56-4629-A93F-02A4C39D3929}" destId="{A08DDFCB-B39A-40FB-96C5-4383645EF0BC}" srcOrd="0" destOrd="0" presId="urn:microsoft.com/office/officeart/2018/2/layout/IconVerticalSolidList"/>
    <dgm:cxn modelId="{600F9B98-B64E-4925-8825-F0272690DB65}" type="presOf" srcId="{AEC48165-A307-45CE-9E54-92D309A4F717}" destId="{10C0984E-A84E-4210-9A87-AC4B5A72026F}" srcOrd="0" destOrd="0" presId="urn:microsoft.com/office/officeart/2018/2/layout/IconVerticalSolidList"/>
    <dgm:cxn modelId="{4B2D93C9-D307-4D9B-9791-FD36A46F1A33}" srcId="{AEC48165-A307-45CE-9E54-92D309A4F717}" destId="{6C234B37-8087-41D3-887B-2BA4822A1F08}" srcOrd="2" destOrd="0" parTransId="{D2C30BD1-CBCD-4935-B365-CA93172451BE}" sibTransId="{FD6FD311-63B4-4205-B297-ADB552013A2A}"/>
    <dgm:cxn modelId="{D64B17CA-CD44-422F-9860-20651798CE9B}" srcId="{AEC48165-A307-45CE-9E54-92D309A4F717}" destId="{14033965-47D1-4B6A-A28F-22118BB9089C}" srcOrd="0" destOrd="0" parTransId="{DE813CEE-FE94-4D52-993F-6E87A391FF1A}" sibTransId="{FD73B570-DFC3-4290-BEE9-8090BF2B5DB5}"/>
    <dgm:cxn modelId="{F5F3A98C-4035-4858-9D00-1BF5755C5822}" type="presParOf" srcId="{10C0984E-A84E-4210-9A87-AC4B5A72026F}" destId="{02628ADC-409F-40F8-862F-1F31E651E92C}" srcOrd="0" destOrd="0" presId="urn:microsoft.com/office/officeart/2018/2/layout/IconVerticalSolidList"/>
    <dgm:cxn modelId="{1C9EE6C9-9BE7-4CE2-88FF-502758979808}" type="presParOf" srcId="{02628ADC-409F-40F8-862F-1F31E651E92C}" destId="{8F146730-7D87-443C-8D41-E572D1337216}" srcOrd="0" destOrd="0" presId="urn:microsoft.com/office/officeart/2018/2/layout/IconVerticalSolidList"/>
    <dgm:cxn modelId="{C8E28662-95A5-4584-A634-8C0763F03F58}" type="presParOf" srcId="{02628ADC-409F-40F8-862F-1F31E651E92C}" destId="{6A98ACDC-A01E-4D86-AD63-059C241691EC}" srcOrd="1" destOrd="0" presId="urn:microsoft.com/office/officeart/2018/2/layout/IconVerticalSolidList"/>
    <dgm:cxn modelId="{048E6D1A-C179-4705-9252-A95965EB912A}" type="presParOf" srcId="{02628ADC-409F-40F8-862F-1F31E651E92C}" destId="{74A5EA88-0178-49A3-A19D-A5C4957C2546}" srcOrd="2" destOrd="0" presId="urn:microsoft.com/office/officeart/2018/2/layout/IconVerticalSolidList"/>
    <dgm:cxn modelId="{B9993833-07F9-48C0-8BAE-FA1FAD6EBDB9}" type="presParOf" srcId="{02628ADC-409F-40F8-862F-1F31E651E92C}" destId="{F1C8115B-BA35-4F65-B300-9070606102A6}" srcOrd="3" destOrd="0" presId="urn:microsoft.com/office/officeart/2018/2/layout/IconVerticalSolidList"/>
    <dgm:cxn modelId="{D7886350-14EE-4F76-97EF-638F75B6205D}" type="presParOf" srcId="{10C0984E-A84E-4210-9A87-AC4B5A72026F}" destId="{5334E9C2-02F1-43C5-A990-849E3BC7A021}" srcOrd="1" destOrd="0" presId="urn:microsoft.com/office/officeart/2018/2/layout/IconVerticalSolidList"/>
    <dgm:cxn modelId="{2323CD62-AD0D-4673-8AAD-AA4A93B0422E}" type="presParOf" srcId="{10C0984E-A84E-4210-9A87-AC4B5A72026F}" destId="{222D5894-D9E7-4F43-B9B0-4A58AAAE9FC5}" srcOrd="2" destOrd="0" presId="urn:microsoft.com/office/officeart/2018/2/layout/IconVerticalSolidList"/>
    <dgm:cxn modelId="{AA4DB41B-26B7-4B16-9AC0-43FD37842C36}" type="presParOf" srcId="{222D5894-D9E7-4F43-B9B0-4A58AAAE9FC5}" destId="{5C7D24E8-3B43-499F-B41D-82EBDED8EBAD}" srcOrd="0" destOrd="0" presId="urn:microsoft.com/office/officeart/2018/2/layout/IconVerticalSolidList"/>
    <dgm:cxn modelId="{94C37489-9875-4BE8-85C5-9D7A6797C2F1}" type="presParOf" srcId="{222D5894-D9E7-4F43-B9B0-4A58AAAE9FC5}" destId="{6A5288A2-53C1-4E9C-851A-5E27732F0AC3}" srcOrd="1" destOrd="0" presId="urn:microsoft.com/office/officeart/2018/2/layout/IconVerticalSolidList"/>
    <dgm:cxn modelId="{C6206B0F-37EF-4DB4-800A-CFAA4E72BA21}" type="presParOf" srcId="{222D5894-D9E7-4F43-B9B0-4A58AAAE9FC5}" destId="{4A0236D6-D4ED-4377-9150-CC3427F1DB9D}" srcOrd="2" destOrd="0" presId="urn:microsoft.com/office/officeart/2018/2/layout/IconVerticalSolidList"/>
    <dgm:cxn modelId="{5D5888DD-4514-4F71-BFBF-F9F92B75CB63}" type="presParOf" srcId="{222D5894-D9E7-4F43-B9B0-4A58AAAE9FC5}" destId="{8AE15D79-71DF-412B-A860-CD7865260646}" srcOrd="3" destOrd="0" presId="urn:microsoft.com/office/officeart/2018/2/layout/IconVerticalSolidList"/>
    <dgm:cxn modelId="{5F642CA5-E3BF-452E-8172-F53BEA67E960}" type="presParOf" srcId="{10C0984E-A84E-4210-9A87-AC4B5A72026F}" destId="{34D8BDFD-F229-45DB-B3F1-7F666B14B7E3}" srcOrd="3" destOrd="0" presId="urn:microsoft.com/office/officeart/2018/2/layout/IconVerticalSolidList"/>
    <dgm:cxn modelId="{BBC7AA51-65BB-47AF-8370-A83D80942A55}" type="presParOf" srcId="{10C0984E-A84E-4210-9A87-AC4B5A72026F}" destId="{BF41FC42-0BAD-4290-819D-79C50DD26C9C}" srcOrd="4" destOrd="0" presId="urn:microsoft.com/office/officeart/2018/2/layout/IconVerticalSolidList"/>
    <dgm:cxn modelId="{4786333C-629B-4536-9692-96D98A690A54}" type="presParOf" srcId="{BF41FC42-0BAD-4290-819D-79C50DD26C9C}" destId="{D4200A93-1277-414F-8982-EFAD1BED6C7B}" srcOrd="0" destOrd="0" presId="urn:microsoft.com/office/officeart/2018/2/layout/IconVerticalSolidList"/>
    <dgm:cxn modelId="{88EA229D-7773-4256-B6F0-02157212AAE3}" type="presParOf" srcId="{BF41FC42-0BAD-4290-819D-79C50DD26C9C}" destId="{472B7CEE-7444-456A-BB18-6DB3AED1C762}" srcOrd="1" destOrd="0" presId="urn:microsoft.com/office/officeart/2018/2/layout/IconVerticalSolidList"/>
    <dgm:cxn modelId="{B38C0776-382D-4650-BF20-BD8EDEE7FEDE}" type="presParOf" srcId="{BF41FC42-0BAD-4290-819D-79C50DD26C9C}" destId="{0F5267EF-0B72-4F6F-B2AF-AA23C19347B7}" srcOrd="2" destOrd="0" presId="urn:microsoft.com/office/officeart/2018/2/layout/IconVerticalSolidList"/>
    <dgm:cxn modelId="{44E40734-DF4D-4DD8-AAF4-AAE95CF5FEEC}" type="presParOf" srcId="{BF41FC42-0BAD-4290-819D-79C50DD26C9C}" destId="{FF193E09-2814-47EC-8510-CE7F0018C4CD}" srcOrd="3" destOrd="0" presId="urn:microsoft.com/office/officeart/2018/2/layout/IconVerticalSolidList"/>
    <dgm:cxn modelId="{AB4A7FA4-4B6F-4EB0-A9F4-ABF52272073C}" type="presParOf" srcId="{10C0984E-A84E-4210-9A87-AC4B5A72026F}" destId="{78A34476-1BF2-487C-91A5-18D13AA8CF78}" srcOrd="5" destOrd="0" presId="urn:microsoft.com/office/officeart/2018/2/layout/IconVerticalSolidList"/>
    <dgm:cxn modelId="{474C8CE2-C2EF-4CBB-A07E-3813273171C1}" type="presParOf" srcId="{10C0984E-A84E-4210-9A87-AC4B5A72026F}" destId="{028995C2-0A6A-464B-A92D-3EEC7EB3E133}" srcOrd="6" destOrd="0" presId="urn:microsoft.com/office/officeart/2018/2/layout/IconVerticalSolidList"/>
    <dgm:cxn modelId="{C6B74419-1EC4-427B-8A77-41565E77DCD4}" type="presParOf" srcId="{028995C2-0A6A-464B-A92D-3EEC7EB3E133}" destId="{1034A938-895E-4936-BE2D-67BA673611BB}" srcOrd="0" destOrd="0" presId="urn:microsoft.com/office/officeart/2018/2/layout/IconVerticalSolidList"/>
    <dgm:cxn modelId="{7B5ED270-684A-4A31-86B8-6901736F7692}" type="presParOf" srcId="{028995C2-0A6A-464B-A92D-3EEC7EB3E133}" destId="{64BCE609-5B68-4109-8A6D-7A283BE80B44}" srcOrd="1" destOrd="0" presId="urn:microsoft.com/office/officeart/2018/2/layout/IconVerticalSolidList"/>
    <dgm:cxn modelId="{C2496735-8F3C-48FE-8B08-07FC241A1A8C}" type="presParOf" srcId="{028995C2-0A6A-464B-A92D-3EEC7EB3E133}" destId="{0015E793-4D38-4A61-A50C-D03803F85163}" srcOrd="2" destOrd="0" presId="urn:microsoft.com/office/officeart/2018/2/layout/IconVerticalSolidList"/>
    <dgm:cxn modelId="{8DC8B157-AB75-4742-BF29-52BAA3E1DEA7}" type="presParOf" srcId="{028995C2-0A6A-464B-A92D-3EEC7EB3E133}" destId="{A08DDFCB-B39A-40FB-96C5-4383645EF0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46730-7D87-443C-8D41-E572D1337216}">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8ACDC-A01E-4D86-AD63-059C241691EC}">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C8115B-BA35-4F65-B300-9070606102A6}">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 proposed budget maintains current tax rates.</a:t>
          </a:r>
        </a:p>
      </dsp:txBody>
      <dsp:txXfrm>
        <a:off x="1275192" y="2178"/>
        <a:ext cx="4639016" cy="1104063"/>
      </dsp:txXfrm>
    </dsp:sp>
    <dsp:sp modelId="{5C7D24E8-3B43-499F-B41D-82EBDED8EBAD}">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288A2-53C1-4E9C-851A-5E27732F0AC3}">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15D79-71DF-412B-A860-CD7865260646}">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There are no new staff positions in the proposed budget.</a:t>
          </a:r>
        </a:p>
      </dsp:txBody>
      <dsp:txXfrm>
        <a:off x="1275192" y="1382257"/>
        <a:ext cx="4639016" cy="1104063"/>
      </dsp:txXfrm>
    </dsp:sp>
    <dsp:sp modelId="{D4200A93-1277-414F-8982-EFAD1BED6C7B}">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B7CEE-7444-456A-BB18-6DB3AED1C762}">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193E09-2814-47EC-8510-CE7F0018C4CD}">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 proposed budget maintains municipal services at current levels.</a:t>
          </a:r>
        </a:p>
      </dsp:txBody>
      <dsp:txXfrm>
        <a:off x="1275192" y="2762336"/>
        <a:ext cx="4639016" cy="1104063"/>
      </dsp:txXfrm>
    </dsp:sp>
    <dsp:sp modelId="{1034A938-895E-4936-BE2D-67BA673611BB}">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CE609-5B68-4109-8A6D-7A283BE80B44}">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8DDFCB-B39A-40FB-96C5-4383645EF0BC}">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Capital appropriations maintain infrastructure and equipment.</a:t>
          </a:r>
        </a:p>
      </dsp:txBody>
      <dsp:txXfrm>
        <a:off x="1275192" y="4142415"/>
        <a:ext cx="4639016" cy="11040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480A0-B653-46E9-910C-141F97197AE9}"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13462-A3EB-4F33-BAC7-D1EB2BE8514B}" type="slidenum">
              <a:rPr lang="en-US" smtClean="0"/>
              <a:t>‹#›</a:t>
            </a:fld>
            <a:endParaRPr lang="en-US"/>
          </a:p>
        </p:txBody>
      </p:sp>
    </p:spTree>
    <p:extLst>
      <p:ext uri="{BB962C8B-B14F-4D97-AF65-F5344CB8AC3E}">
        <p14:creationId xmlns:p14="http://schemas.microsoft.com/office/powerpoint/2010/main" val="15458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budget is an estimation of revenue and expenditures over an annual basis and should be reviewed throughout the year.</a:t>
            </a:r>
          </a:p>
          <a:p>
            <a:r>
              <a:rPr lang="en-US" dirty="0"/>
              <a:t>It’s a planning tool for success.  You need one!</a:t>
            </a:r>
          </a:p>
        </p:txBody>
      </p:sp>
      <p:sp>
        <p:nvSpPr>
          <p:cNvPr id="4" name="Slide Number Placeholder 3"/>
          <p:cNvSpPr>
            <a:spLocks noGrp="1"/>
          </p:cNvSpPr>
          <p:nvPr>
            <p:ph type="sldNum" sz="quarter" idx="5"/>
          </p:nvPr>
        </p:nvSpPr>
        <p:spPr/>
        <p:txBody>
          <a:bodyPr/>
          <a:lstStyle/>
          <a:p>
            <a:fld id="{EA913462-A3EB-4F33-BAC7-D1EB2BE8514B}" type="slidenum">
              <a:rPr lang="en-US" smtClean="0"/>
              <a:t>2</a:t>
            </a:fld>
            <a:endParaRPr lang="en-US"/>
          </a:p>
        </p:txBody>
      </p:sp>
    </p:spTree>
    <p:extLst>
      <p:ext uri="{BB962C8B-B14F-4D97-AF65-F5344CB8AC3E}">
        <p14:creationId xmlns:p14="http://schemas.microsoft.com/office/powerpoint/2010/main" val="56446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General Fund, in combination with the Sewer Operating Fund and Recreation Fund, account for all personnel, fringe benefit, insurance, routine maintenance and operational expenditures.   Personnel costs remain the largest single expense in the operating budgets representing 28.5% of total appropriations. Operating expenses, contracted services, professional services, and insurance account for an additional 20% of budgeted expenditures. These percentages usually combine to be the highest expenses in local governments as public service agencies and demonstrate that significant cost cutting can only occur with staff reductions that directly affect service delivery. </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12</a:t>
            </a:fld>
            <a:endParaRPr lang="en-US"/>
          </a:p>
        </p:txBody>
      </p:sp>
    </p:spTree>
    <p:extLst>
      <p:ext uri="{BB962C8B-B14F-4D97-AF65-F5344CB8AC3E}">
        <p14:creationId xmlns:p14="http://schemas.microsoft.com/office/powerpoint/2010/main" val="4081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then expenses for GF</a:t>
            </a:r>
          </a:p>
        </p:txBody>
      </p:sp>
      <p:sp>
        <p:nvSpPr>
          <p:cNvPr id="4" name="Slide Number Placeholder 3"/>
          <p:cNvSpPr>
            <a:spLocks noGrp="1"/>
          </p:cNvSpPr>
          <p:nvPr>
            <p:ph type="sldNum" sz="quarter" idx="5"/>
          </p:nvPr>
        </p:nvSpPr>
        <p:spPr/>
        <p:txBody>
          <a:bodyPr/>
          <a:lstStyle/>
          <a:p>
            <a:fld id="{EA913462-A3EB-4F33-BAC7-D1EB2BE8514B}" type="slidenum">
              <a:rPr lang="en-US" smtClean="0"/>
              <a:t>13</a:t>
            </a:fld>
            <a:endParaRPr lang="en-US"/>
          </a:p>
        </p:txBody>
      </p:sp>
    </p:spTree>
    <p:extLst>
      <p:ext uri="{BB962C8B-B14F-4D97-AF65-F5344CB8AC3E}">
        <p14:creationId xmlns:p14="http://schemas.microsoft.com/office/powerpoint/2010/main" val="372506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revenue sources for the General Fund are real estate taxes, Act 511 taxes (earned income, per capita, local services, and transfer taxes), business licenses, permit fees, grants, state-shared entitlements, and charges for service.  Let’s see some examples.</a:t>
            </a:r>
          </a:p>
        </p:txBody>
      </p:sp>
      <p:sp>
        <p:nvSpPr>
          <p:cNvPr id="4" name="Slide Number Placeholder 3"/>
          <p:cNvSpPr>
            <a:spLocks noGrp="1"/>
          </p:cNvSpPr>
          <p:nvPr>
            <p:ph type="sldNum" sz="quarter" idx="5"/>
          </p:nvPr>
        </p:nvSpPr>
        <p:spPr/>
        <p:txBody>
          <a:bodyPr/>
          <a:lstStyle/>
          <a:p>
            <a:fld id="{EA913462-A3EB-4F33-BAC7-D1EB2BE8514B}" type="slidenum">
              <a:rPr lang="en-US" smtClean="0"/>
              <a:t>14</a:t>
            </a:fld>
            <a:endParaRPr lang="en-US"/>
          </a:p>
        </p:txBody>
      </p:sp>
    </p:spTree>
    <p:extLst>
      <p:ext uri="{BB962C8B-B14F-4D97-AF65-F5344CB8AC3E}">
        <p14:creationId xmlns:p14="http://schemas.microsoft.com/office/powerpoint/2010/main" val="401570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enabling taxes account for almost 2/3rds of our revenue.  The Township levies a 1% earned income tax and revenue generated from residents is shared equally with the Boyertown School District. </a:t>
            </a:r>
            <a:r>
              <a:rPr lang="en-US" sz="1200" kern="1200" dirty="0">
                <a:solidFill>
                  <a:schemeClr val="tx1"/>
                </a:solidFill>
                <a:effectLst/>
                <a:latin typeface="+mn-lt"/>
                <a:ea typeface="+mn-ea"/>
                <a:cs typeface="+mn-cs"/>
              </a:rPr>
              <a:t>Earned income taxes will generate a projected $2.39 million in 2021, representing 54% of total revenues in the General Fund.  Real estate taxes are projected to come in close to $722,000, representing about 16.4% of total revenue in the General Fund.</a:t>
            </a:r>
          </a:p>
        </p:txBody>
      </p:sp>
      <p:sp>
        <p:nvSpPr>
          <p:cNvPr id="4" name="Slide Number Placeholder 3"/>
          <p:cNvSpPr>
            <a:spLocks noGrp="1"/>
          </p:cNvSpPr>
          <p:nvPr>
            <p:ph type="sldNum" sz="quarter" idx="5"/>
          </p:nvPr>
        </p:nvSpPr>
        <p:spPr/>
        <p:txBody>
          <a:bodyPr/>
          <a:lstStyle/>
          <a:p>
            <a:fld id="{EA913462-A3EB-4F33-BAC7-D1EB2BE8514B}" type="slidenum">
              <a:rPr lang="en-US" smtClean="0"/>
              <a:t>15</a:t>
            </a:fld>
            <a:endParaRPr lang="en-US"/>
          </a:p>
        </p:txBody>
      </p:sp>
    </p:spTree>
    <p:extLst>
      <p:ext uri="{BB962C8B-B14F-4D97-AF65-F5344CB8AC3E}">
        <p14:creationId xmlns:p14="http://schemas.microsoft.com/office/powerpoint/2010/main" val="213746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Transfer taxes are a tax on real estate sales within the Township. The tax rate is 2% of the sale price. County government receives 1% of the tax proceeds, and the Boyertown School District and Township share the remaining 1% equally. Transfer tax receipts have steadily increased throughout the past several years as the real estate market is strong and development continues in the Township. Current projections indicate transfer tax receipts in 2021 will reach approximately $488,000, but this may be higher given increased development activity.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estimated 422 properties will transfer ownership in 2021, which is projected to be slightly less than data in 2019 and 2020. Both of those data sets were based on citizens taking advantage of historically low mortgage rates, and the trend may continue into 2021.  There has been an average of 8% of the existing parcel stock (422 properties) transferred over the previous three years. Construction activity enhances transfer tax revenue and new construction will increase assessed value and real estate tax revenue and minimizes the need for future real estate tax increases.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16</a:t>
            </a:fld>
            <a:endParaRPr lang="en-US"/>
          </a:p>
        </p:txBody>
      </p:sp>
    </p:spTree>
    <p:extLst>
      <p:ext uri="{BB962C8B-B14F-4D97-AF65-F5344CB8AC3E}">
        <p14:creationId xmlns:p14="http://schemas.microsoft.com/office/powerpoint/2010/main" val="395021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Revenue from permit fees has remained steady since 2014 and will continue to be a major income stream in 2021 as approved developments continue to develop new residential units. Permit fee revenue in 2021 is estimated at $203,000.  The Township has averaged about 60 to 100 permits for new homes since 2016 and projects to have around 80 permits in 2021, producing $123,500, or 61% of total permit fee revenue.  This revenue source will decrease when development ceases, but the effects will be offset by the subsequent increase in real estate and earned income tax revenue.  Note that this will be the last year we have significant development in the Township until further development is approved.</a:t>
            </a:r>
          </a:p>
        </p:txBody>
      </p:sp>
      <p:sp>
        <p:nvSpPr>
          <p:cNvPr id="4" name="Slide Number Placeholder 3"/>
          <p:cNvSpPr>
            <a:spLocks noGrp="1"/>
          </p:cNvSpPr>
          <p:nvPr>
            <p:ph type="sldNum" sz="quarter" idx="5"/>
          </p:nvPr>
        </p:nvSpPr>
        <p:spPr/>
        <p:txBody>
          <a:bodyPr/>
          <a:lstStyle/>
          <a:p>
            <a:fld id="{EA913462-A3EB-4F33-BAC7-D1EB2BE8514B}" type="slidenum">
              <a:rPr lang="en-US" smtClean="0"/>
              <a:t>17</a:t>
            </a:fld>
            <a:endParaRPr lang="en-US"/>
          </a:p>
        </p:txBody>
      </p:sp>
    </p:spTree>
    <p:extLst>
      <p:ext uri="{BB962C8B-B14F-4D97-AF65-F5344CB8AC3E}">
        <p14:creationId xmlns:p14="http://schemas.microsoft.com/office/powerpoint/2010/main" val="173580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Proposed General Fund appropriations in 2021 total $3.83 million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interfund transfers. This represents a minor decrease ($27,000) over the 2020 Budget.  Not seeing an increase in expenditures is atypical, but this will be attributed to staffing changes and resource allocation with the Municipal Authority, the removal of a staff position with the Public Works Department, and the reduction in needed legal services seen throughout the recent budget cycles.  Each year does include increases in certain line items, specifically to wages (uniformed employees are receiving a place holder 3.0% increase, but the actual amount will be determined by contract negotiations, and non-uniformed employees a 3% increase) and benefits (healthcare costs increased 2.50%). </a:t>
            </a:r>
          </a:p>
          <a:p>
            <a:r>
              <a:rPr lang="en-US" sz="1200" kern="1200" dirty="0">
                <a:solidFill>
                  <a:schemeClr val="tx1"/>
                </a:solidFill>
                <a:effectLst/>
                <a:latin typeface="+mn-lt"/>
                <a:ea typeface="+mn-ea"/>
                <a:cs typeface="+mn-cs"/>
              </a:rPr>
              <a:t>Appropriations also include expenses that may not be realized or surpassed for legal issues ($100,000 for issues related to Gibraltar Rock and $50,000 to complete a new contract with the Police Department) and healthcare ($488,000 because we budget for utilization at 70%, the industry standard). There is also an appropriation for an interfund transfers to the Capital Reserve Fund ($2,000,000) to support initial costs and to offset a potential bank loan or bond issue for capital improvements based on the Capital Improvement Plan.</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19</a:t>
            </a:fld>
            <a:endParaRPr lang="en-US"/>
          </a:p>
        </p:txBody>
      </p:sp>
    </p:spTree>
    <p:extLst>
      <p:ext uri="{BB962C8B-B14F-4D97-AF65-F5344CB8AC3E}">
        <p14:creationId xmlns:p14="http://schemas.microsoft.com/office/powerpoint/2010/main" val="41331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General Fund, in combination with the Sewer Operating Fund and Recreation Fund, account for all personnel, fringe benefit, insurance, routine maintenance and operational expenditures. </a:t>
            </a:r>
          </a:p>
          <a:p>
            <a:r>
              <a:rPr lang="en-US" dirty="0"/>
              <a:t>Personnel costs remain the largest single expense in the operating budgets representing 28.5% of total appropriations.</a:t>
            </a:r>
          </a:p>
        </p:txBody>
      </p:sp>
      <p:sp>
        <p:nvSpPr>
          <p:cNvPr id="4" name="Slide Number Placeholder 3"/>
          <p:cNvSpPr>
            <a:spLocks noGrp="1"/>
          </p:cNvSpPr>
          <p:nvPr>
            <p:ph type="sldNum" sz="quarter" idx="5"/>
          </p:nvPr>
        </p:nvSpPr>
        <p:spPr/>
        <p:txBody>
          <a:bodyPr/>
          <a:lstStyle/>
          <a:p>
            <a:fld id="{EA913462-A3EB-4F33-BAC7-D1EB2BE8514B}" type="slidenum">
              <a:rPr lang="en-US" smtClean="0"/>
              <a:t>20</a:t>
            </a:fld>
            <a:endParaRPr lang="en-US"/>
          </a:p>
        </p:txBody>
      </p:sp>
    </p:spTree>
    <p:extLst>
      <p:ext uri="{BB962C8B-B14F-4D97-AF65-F5344CB8AC3E}">
        <p14:creationId xmlns:p14="http://schemas.microsoft.com/office/powerpoint/2010/main" val="252416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Government Finance Officers Association (GFOA) recommends a municipality to have between 8% and 12% in fund balance reserves.  At the end of 2020, the General Fund will have approximately 57% in fund balance reserves.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21</a:t>
            </a:fld>
            <a:endParaRPr lang="en-US"/>
          </a:p>
        </p:txBody>
      </p:sp>
    </p:spTree>
    <p:extLst>
      <p:ext uri="{BB962C8B-B14F-4D97-AF65-F5344CB8AC3E}">
        <p14:creationId xmlns:p14="http://schemas.microsoft.com/office/powerpoint/2010/main" val="2483561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Township levies a .310-mill real estate tax dedicated to fire protection services that will generate approximately $231,500 in 2021. The maximum allowable tax levy is three mills. The Fire Company also receives a variable amount annually from state-shared revenue tax paid by foreign fire insurers and used for relief or pension funds for paid or volunteer employees of fire departments.  The Fire Company places a minimum of 30% of total revenue received into a capital improvement fund for apparatus purchases.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 has 56 active members that train each week and volunteer their time to support the community.   Seventy-Five percent (75%) of the fire personnel have attained the nationally recognized Firefighter 1 Pro Board certification with Fifty percent (50%) of those members attaining the Firefighter 2 Pro Board certification as well as state rescue practices, which exceeds 200 hours of formal firefighter training.   All personnel continue to attain the federally mandated Hazardous Materials Operations training.   Also, the Fire Company has 19 support staff personnel for administrative functions and a Cadet/Junior Firefighting Program, which currently includes 11 individuals between 14 and 17 years old being mentored to begin volunteer firefighting when each member turns 18 years old.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22</a:t>
            </a:fld>
            <a:endParaRPr lang="en-US"/>
          </a:p>
        </p:txBody>
      </p:sp>
    </p:spTree>
    <p:extLst>
      <p:ext uri="{BB962C8B-B14F-4D97-AF65-F5344CB8AC3E}">
        <p14:creationId xmlns:p14="http://schemas.microsoft.com/office/powerpoint/2010/main" val="406202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a:t>
            </a:fld>
            <a:endParaRPr lang="en-US"/>
          </a:p>
        </p:txBody>
      </p:sp>
    </p:spTree>
    <p:extLst>
      <p:ext uri="{BB962C8B-B14F-4D97-AF65-F5344CB8AC3E}">
        <p14:creationId xmlns:p14="http://schemas.microsoft.com/office/powerpoint/2010/main" val="380185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Township levies a .15% earned income tax that will generate approximately $693,500 in 2021. The earned income tax was first concepted in 2006 through resolution to “provide for the conservation of open space to control growth and development” and then later passed through referendum to “finance the purchase of open space and development rights.”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Township currently has 1,599 acres of permanently preserved farmland (18 parcels through the County and 1 parcel through the Township) and 1,855 acres of agricultural security area land (57 parcels total), which defers taxes for undeveloped agricultural land.</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23</a:t>
            </a:fld>
            <a:endParaRPr lang="en-US"/>
          </a:p>
        </p:txBody>
      </p:sp>
    </p:spTree>
    <p:extLst>
      <p:ext uri="{BB962C8B-B14F-4D97-AF65-F5344CB8AC3E}">
        <p14:creationId xmlns:p14="http://schemas.microsoft.com/office/powerpoint/2010/main" val="254396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debt will be satisfied in May 2021.</a:t>
            </a:r>
          </a:p>
        </p:txBody>
      </p:sp>
      <p:sp>
        <p:nvSpPr>
          <p:cNvPr id="4" name="Slide Number Placeholder 3"/>
          <p:cNvSpPr>
            <a:spLocks noGrp="1"/>
          </p:cNvSpPr>
          <p:nvPr>
            <p:ph type="sldNum" sz="quarter" idx="5"/>
          </p:nvPr>
        </p:nvSpPr>
        <p:spPr/>
        <p:txBody>
          <a:bodyPr/>
          <a:lstStyle/>
          <a:p>
            <a:fld id="{EA913462-A3EB-4F33-BAC7-D1EB2BE8514B}" type="slidenum">
              <a:rPr lang="en-US" smtClean="0"/>
              <a:t>24</a:t>
            </a:fld>
            <a:endParaRPr lang="en-US"/>
          </a:p>
        </p:txBody>
      </p:sp>
    </p:spTree>
    <p:extLst>
      <p:ext uri="{BB962C8B-B14F-4D97-AF65-F5344CB8AC3E}">
        <p14:creationId xmlns:p14="http://schemas.microsoft.com/office/powerpoint/2010/main" val="12445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Sewer Operating Fund is an enterprise fund, a government-owned fund that sells services to residents in the Township and functions under a lease agreement between the Township and the New Hanover Township Municipal Authority to handle the day to day operations of the plan.  The Municipal Board has the right to set sewer rates, but the Board of Supervisors has the right to pass the Authority’s budget. The Township Manager is responsible for overseeing employees at the Authority.</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25</a:t>
            </a:fld>
            <a:endParaRPr lang="en-US"/>
          </a:p>
        </p:txBody>
      </p:sp>
    </p:spTree>
    <p:extLst>
      <p:ext uri="{BB962C8B-B14F-4D97-AF65-F5344CB8AC3E}">
        <p14:creationId xmlns:p14="http://schemas.microsoft.com/office/powerpoint/2010/main" val="4043167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1998 loans ends in 2026 and the 2020 loan in 2030.  There is a prepayment penalty on the 98 and 20 loan through 2025</a:t>
            </a:r>
          </a:p>
        </p:txBody>
      </p:sp>
      <p:sp>
        <p:nvSpPr>
          <p:cNvPr id="4" name="Slide Number Placeholder 3"/>
          <p:cNvSpPr>
            <a:spLocks noGrp="1"/>
          </p:cNvSpPr>
          <p:nvPr>
            <p:ph type="sldNum" sz="quarter" idx="5"/>
          </p:nvPr>
        </p:nvSpPr>
        <p:spPr/>
        <p:txBody>
          <a:bodyPr/>
          <a:lstStyle/>
          <a:p>
            <a:fld id="{EA913462-A3EB-4F33-BAC7-D1EB2BE8514B}" type="slidenum">
              <a:rPr lang="en-US" smtClean="0"/>
              <a:t>26</a:t>
            </a:fld>
            <a:endParaRPr lang="en-US"/>
          </a:p>
        </p:txBody>
      </p:sp>
    </p:spTree>
    <p:extLst>
      <p:ext uri="{BB962C8B-B14F-4D97-AF65-F5344CB8AC3E}">
        <p14:creationId xmlns:p14="http://schemas.microsoft.com/office/powerpoint/2010/main" val="350161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AROUND $800K IN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27</a:t>
            </a:fld>
            <a:endParaRPr lang="en-US"/>
          </a:p>
        </p:txBody>
      </p:sp>
    </p:spTree>
    <p:extLst>
      <p:ext uri="{BB962C8B-B14F-4D97-AF65-F5344CB8AC3E}">
        <p14:creationId xmlns:p14="http://schemas.microsoft.com/office/powerpoint/2010/main" val="51857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 $180k</a:t>
            </a:r>
          </a:p>
          <a:p>
            <a:r>
              <a:rPr lang="en-US" sz="1200" dirty="0"/>
              <a:t>2 - $25k</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28</a:t>
            </a:fld>
            <a:endParaRPr lang="en-US"/>
          </a:p>
        </p:txBody>
      </p:sp>
    </p:spTree>
    <p:extLst>
      <p:ext uri="{BB962C8B-B14F-4D97-AF65-F5344CB8AC3E}">
        <p14:creationId xmlns:p14="http://schemas.microsoft.com/office/powerpoint/2010/main" val="3021964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$200K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29</a:t>
            </a:fld>
            <a:endParaRPr lang="en-US"/>
          </a:p>
        </p:txBody>
      </p:sp>
    </p:spTree>
    <p:extLst>
      <p:ext uri="{BB962C8B-B14F-4D97-AF65-F5344CB8AC3E}">
        <p14:creationId xmlns:p14="http://schemas.microsoft.com/office/powerpoint/2010/main" val="275333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Recreation Fund is the operating budget for recreation programs and services, including overseeing 302 acres of park land and open space, numerous buildings and other recreation amenities.  A dedicated tax levy of .180 mills will generate $134,500.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Fund has two main sections: Recreation Administration and Participant Recreation.  Recreation Administration accounts for general costs associated with the overall management of the department. Recreation Administration costs are budgeted at $55,250 in 2021.  Participant Recreation includes the cost for summer camp operations, instructor fees, ticket purchases, and other program related expenses. Program fees and charges fund the cost of participant recreation services. Participant recreation services are budgeted at $65,325 in 2021.  The cost for these services is consistent from year to year and varies based on program participation.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30</a:t>
            </a:fld>
            <a:endParaRPr lang="en-US"/>
          </a:p>
        </p:txBody>
      </p:sp>
    </p:spTree>
    <p:extLst>
      <p:ext uri="{BB962C8B-B14F-4D97-AF65-F5344CB8AC3E}">
        <p14:creationId xmlns:p14="http://schemas.microsoft.com/office/powerpoint/2010/main" val="2202842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CLOSE TO $2.5 MILLION IN ANTICIPATED EXPENSES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31</a:t>
            </a:fld>
            <a:endParaRPr lang="en-US"/>
          </a:p>
        </p:txBody>
      </p:sp>
    </p:spTree>
    <p:extLst>
      <p:ext uri="{BB962C8B-B14F-4D97-AF65-F5344CB8AC3E}">
        <p14:creationId xmlns:p14="http://schemas.microsoft.com/office/powerpoint/2010/main" val="3461454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$29K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32</a:t>
            </a:fld>
            <a:endParaRPr lang="en-US"/>
          </a:p>
        </p:txBody>
      </p:sp>
    </p:spTree>
    <p:extLst>
      <p:ext uri="{BB962C8B-B14F-4D97-AF65-F5344CB8AC3E}">
        <p14:creationId xmlns:p14="http://schemas.microsoft.com/office/powerpoint/2010/main" val="251260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Letter of Transmittal is an overview of the budget in commentary form and provides a narrative review of significant trends and factors affecting the proposed budget and highlights areas of importance in the financial section. It also contains a summary of program and service delivery, cash position, and revenue and expense projections.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proposed 2021 Budget consists of 13 funds detailing the projected revenues and proposed expenditures for the coming year in line item format. A three-year history of actual (audited) revenues and expenditures and year-end estimates for the current year indicate trends and beginning and ending fund balances show cash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Supporting Data (Budget Schedules) offer an additional level of detail for specific line items in each operating budget.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4</a:t>
            </a:fld>
            <a:endParaRPr lang="en-US"/>
          </a:p>
        </p:txBody>
      </p:sp>
    </p:spTree>
    <p:extLst>
      <p:ext uri="{BB962C8B-B14F-4D97-AF65-F5344CB8AC3E}">
        <p14:creationId xmlns:p14="http://schemas.microsoft.com/office/powerpoint/2010/main" val="3378477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State Shared Revenue = $443k</a:t>
            </a:r>
          </a:p>
          <a:p>
            <a:endParaRPr lang="en-US" dirty="0"/>
          </a:p>
          <a:p>
            <a:r>
              <a:rPr lang="en-US" dirty="0"/>
              <a:t>We will need to consider cutting projects if estimated bids do not come in lower than budgeted.</a:t>
            </a:r>
          </a:p>
        </p:txBody>
      </p:sp>
      <p:sp>
        <p:nvSpPr>
          <p:cNvPr id="4" name="Slide Number Placeholder 3"/>
          <p:cNvSpPr>
            <a:spLocks noGrp="1"/>
          </p:cNvSpPr>
          <p:nvPr>
            <p:ph type="sldNum" sz="quarter" idx="5"/>
          </p:nvPr>
        </p:nvSpPr>
        <p:spPr/>
        <p:txBody>
          <a:bodyPr/>
          <a:lstStyle/>
          <a:p>
            <a:fld id="{EA913462-A3EB-4F33-BAC7-D1EB2BE8514B}" type="slidenum">
              <a:rPr lang="en-US" smtClean="0"/>
              <a:t>33</a:t>
            </a:fld>
            <a:endParaRPr lang="en-US"/>
          </a:p>
        </p:txBody>
      </p:sp>
    </p:spTree>
    <p:extLst>
      <p:ext uri="{BB962C8B-B14F-4D97-AF65-F5344CB8AC3E}">
        <p14:creationId xmlns:p14="http://schemas.microsoft.com/office/powerpoint/2010/main" val="132934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Township has at least 80 miles of road to maintain in its system. The general rule of thumb is a road should last at least 20 years; thus the Township should be treating at least 4 miles of road annually. Total projected revenue in 2021 is $445,000 and appropriations are $785,000.</a:t>
            </a:r>
          </a:p>
        </p:txBody>
      </p:sp>
      <p:sp>
        <p:nvSpPr>
          <p:cNvPr id="4" name="Slide Number Placeholder 3"/>
          <p:cNvSpPr>
            <a:spLocks noGrp="1"/>
          </p:cNvSpPr>
          <p:nvPr>
            <p:ph type="sldNum" sz="quarter" idx="5"/>
          </p:nvPr>
        </p:nvSpPr>
        <p:spPr/>
        <p:txBody>
          <a:bodyPr/>
          <a:lstStyle/>
          <a:p>
            <a:fld id="{EA913462-A3EB-4F33-BAC7-D1EB2BE8514B}" type="slidenum">
              <a:rPr lang="en-US" smtClean="0"/>
              <a:t>34</a:t>
            </a:fld>
            <a:endParaRPr lang="en-US"/>
          </a:p>
        </p:txBody>
      </p:sp>
    </p:spTree>
    <p:extLst>
      <p:ext uri="{BB962C8B-B14F-4D97-AF65-F5344CB8AC3E}">
        <p14:creationId xmlns:p14="http://schemas.microsoft.com/office/powerpoint/2010/main" val="2149235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35</a:t>
            </a:fld>
            <a:endParaRPr lang="en-US"/>
          </a:p>
        </p:txBody>
      </p:sp>
    </p:spTree>
    <p:extLst>
      <p:ext uri="{BB962C8B-B14F-4D97-AF65-F5344CB8AC3E}">
        <p14:creationId xmlns:p14="http://schemas.microsoft.com/office/powerpoint/2010/main" val="329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5</a:t>
            </a:fld>
            <a:endParaRPr lang="en-US"/>
          </a:p>
        </p:txBody>
      </p:sp>
    </p:spTree>
    <p:extLst>
      <p:ext uri="{BB962C8B-B14F-4D97-AF65-F5344CB8AC3E}">
        <p14:creationId xmlns:p14="http://schemas.microsoft.com/office/powerpoint/2010/main" val="26689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4 tax levy’s – General Fund (0.957), Fire Protection Fund (0.310), Road Equipment Capital Fund (0.180) and Recreation Fund (0.140). This will be the 15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in a row that taxes have not been increased; we reduced them by 5% in 2019.</a:t>
            </a:r>
          </a:p>
        </p:txBody>
      </p:sp>
      <p:sp>
        <p:nvSpPr>
          <p:cNvPr id="4" name="Slide Number Placeholder 3"/>
          <p:cNvSpPr>
            <a:spLocks noGrp="1"/>
          </p:cNvSpPr>
          <p:nvPr>
            <p:ph type="sldNum" sz="quarter" idx="5"/>
          </p:nvPr>
        </p:nvSpPr>
        <p:spPr/>
        <p:txBody>
          <a:bodyPr/>
          <a:lstStyle/>
          <a:p>
            <a:fld id="{EA913462-A3EB-4F33-BAC7-D1EB2BE8514B}" type="slidenum">
              <a:rPr lang="en-US" smtClean="0"/>
              <a:t>6</a:t>
            </a:fld>
            <a:endParaRPr lang="en-US"/>
          </a:p>
        </p:txBody>
      </p:sp>
    </p:spTree>
    <p:extLst>
      <p:ext uri="{BB962C8B-B14F-4D97-AF65-F5344CB8AC3E}">
        <p14:creationId xmlns:p14="http://schemas.microsoft.com/office/powerpoint/2010/main" val="33800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Township @ 5% -- County at 12% and School District at 83% -- </a:t>
            </a:r>
            <a:r>
              <a:rPr lang="en-US" sz="1200" kern="1200" dirty="0">
                <a:solidFill>
                  <a:schemeClr val="tx1"/>
                </a:solidFill>
                <a:effectLst/>
                <a:latin typeface="+mn-lt"/>
                <a:ea typeface="+mn-ea"/>
                <a:cs typeface="+mn-cs"/>
              </a:rPr>
              <a:t>At the current tax levy of 1.587 mills, real estate taxes for a home assessed at the average assessment value of $152,334 would pay $242 per year or about $20 per month for Township services.</a:t>
            </a:r>
          </a:p>
        </p:txBody>
      </p:sp>
      <p:sp>
        <p:nvSpPr>
          <p:cNvPr id="4" name="Slide Number Placeholder 3"/>
          <p:cNvSpPr>
            <a:spLocks noGrp="1"/>
          </p:cNvSpPr>
          <p:nvPr>
            <p:ph type="sldNum" sz="quarter" idx="5"/>
          </p:nvPr>
        </p:nvSpPr>
        <p:spPr/>
        <p:txBody>
          <a:bodyPr/>
          <a:lstStyle/>
          <a:p>
            <a:fld id="{EA913462-A3EB-4F33-BAC7-D1EB2BE8514B}" type="slidenum">
              <a:rPr lang="en-US" smtClean="0"/>
              <a:t>7</a:t>
            </a:fld>
            <a:endParaRPr lang="en-US"/>
          </a:p>
        </p:txBody>
      </p:sp>
    </p:spTree>
    <p:extLst>
      <p:ext uri="{BB962C8B-B14F-4D97-AF65-F5344CB8AC3E}">
        <p14:creationId xmlns:p14="http://schemas.microsoft.com/office/powerpoint/2010/main" val="346223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full staffing levels, we have 33 employees: 32 FTE and 1 PTE.  In 2021 we will have 31 FTE and 2 PTE (Police Officer and Public Works Laborer) with 9 lifeguards as seasonal employees.</a:t>
            </a:r>
          </a:p>
        </p:txBody>
      </p:sp>
      <p:sp>
        <p:nvSpPr>
          <p:cNvPr id="4" name="Slide Number Placeholder 3"/>
          <p:cNvSpPr>
            <a:spLocks noGrp="1"/>
          </p:cNvSpPr>
          <p:nvPr>
            <p:ph type="sldNum" sz="quarter" idx="5"/>
          </p:nvPr>
        </p:nvSpPr>
        <p:spPr/>
        <p:txBody>
          <a:bodyPr/>
          <a:lstStyle/>
          <a:p>
            <a:fld id="{EA913462-A3EB-4F33-BAC7-D1EB2BE8514B}" type="slidenum">
              <a:rPr lang="en-US" smtClean="0"/>
              <a:t>8</a:t>
            </a:fld>
            <a:endParaRPr lang="en-US"/>
          </a:p>
        </p:txBody>
      </p:sp>
    </p:spTree>
    <p:extLst>
      <p:ext uri="{BB962C8B-B14F-4D97-AF65-F5344CB8AC3E}">
        <p14:creationId xmlns:p14="http://schemas.microsoft.com/office/powerpoint/2010/main" val="168288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a:t>
            </a:r>
            <a:r>
              <a:rPr lang="en-US" sz="1200" kern="1200" dirty="0">
                <a:solidFill>
                  <a:schemeClr val="tx1"/>
                </a:solidFill>
                <a:effectLst/>
                <a:latin typeface="+mn-lt"/>
                <a:ea typeface="+mn-ea"/>
                <a:cs typeface="+mn-cs"/>
              </a:rPr>
              <a:t>There are 13 Funds in the proposed budget (1 Governmental Fund, 4 Special Revenue Funds, 3 Capital Project Funds, 2 Enterprise Funds, and 2 Trust Funds). </a:t>
            </a:r>
            <a:r>
              <a:rPr lang="en-US" dirty="0"/>
              <a:t>The Government Finance Officers Association (GFOA) recommends a municipality to have between 8% and 12% in fund balance reserves.  At the end of 2021, the General Fund will have approximately 57% in fund balance reserves. </a:t>
            </a:r>
          </a:p>
        </p:txBody>
      </p:sp>
      <p:sp>
        <p:nvSpPr>
          <p:cNvPr id="4" name="Slide Number Placeholder 3"/>
          <p:cNvSpPr>
            <a:spLocks noGrp="1"/>
          </p:cNvSpPr>
          <p:nvPr>
            <p:ph type="sldNum" sz="quarter" idx="5"/>
          </p:nvPr>
        </p:nvSpPr>
        <p:spPr/>
        <p:txBody>
          <a:bodyPr/>
          <a:lstStyle/>
          <a:p>
            <a:fld id="{EA913462-A3EB-4F33-BAC7-D1EB2BE8514B}" type="slidenum">
              <a:rPr lang="en-US" smtClean="0"/>
              <a:t>10</a:t>
            </a:fld>
            <a:endParaRPr lang="en-US"/>
          </a:p>
        </p:txBody>
      </p:sp>
    </p:spTree>
    <p:extLst>
      <p:ext uri="{BB962C8B-B14F-4D97-AF65-F5344CB8AC3E}">
        <p14:creationId xmlns:p14="http://schemas.microsoft.com/office/powerpoint/2010/main" val="28525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General Fund is the largest Operating Fund and accounts for many common local government services, including police protection; planning and zoning; general administration; finances; legal and engineering services; tax collection services; and public works services and maintenance.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 Fund appropriations total $4.10 million. Appropriations in the Special Revenue Funds include the Fire Protection Fund ($317,250), Open Space Fund ($97,250), Transportation Impact Fund ($209,150), Recreation Fund ($245,575) and Liquid Fuels Fund ($785,000).  Appropriations for the Sewer Operating Fund total $2.28 million. Combined capital appropriations total $3.53 million and pension funds total $426,000.</a:t>
            </a:r>
          </a:p>
        </p:txBody>
      </p:sp>
      <p:sp>
        <p:nvSpPr>
          <p:cNvPr id="4" name="Slide Number Placeholder 3"/>
          <p:cNvSpPr>
            <a:spLocks noGrp="1"/>
          </p:cNvSpPr>
          <p:nvPr>
            <p:ph type="sldNum" sz="quarter" idx="5"/>
          </p:nvPr>
        </p:nvSpPr>
        <p:spPr/>
        <p:txBody>
          <a:bodyPr/>
          <a:lstStyle/>
          <a:p>
            <a:fld id="{EA913462-A3EB-4F33-BAC7-D1EB2BE8514B}" type="slidenum">
              <a:rPr lang="en-US" smtClean="0"/>
              <a:t>11</a:t>
            </a:fld>
            <a:endParaRPr lang="en-US"/>
          </a:p>
        </p:txBody>
      </p:sp>
    </p:spTree>
    <p:extLst>
      <p:ext uri="{BB962C8B-B14F-4D97-AF65-F5344CB8AC3E}">
        <p14:creationId xmlns:p14="http://schemas.microsoft.com/office/powerpoint/2010/main" val="2832502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9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980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09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33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502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30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1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415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5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6746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56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96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8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8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33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2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10/29/2020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jpeg"/><Relationship Id="rId7" Type="http://schemas.openxmlformats.org/officeDocument/2006/relationships/hyperlink" Target="http://stiryoursouls.blogspot.com/2013/05/delhites-dimaag-ki-batti-jalao.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lickr.com/photos/truckpr/14177640116/"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riting-the-wrongs.blogspot.com/2013_01_01_archive.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tiryoursouls.blogspot.com/2013/05/delhites-dimaag-ki-batti-jalao.html" TargetMode="External"/><Relationship Id="rId3" Type="http://schemas.openxmlformats.org/officeDocument/2006/relationships/image" Target="../media/image2.jpeg"/><Relationship Id="rId7" Type="http://schemas.openxmlformats.org/officeDocument/2006/relationships/hyperlink" Target="https://pxhere.com/en/photo/1385762"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88D1-D513-49DD-89EB-466BA4E4E414}"/>
              </a:ext>
            </a:extLst>
          </p:cNvPr>
          <p:cNvSpPr>
            <a:spLocks noGrp="1"/>
          </p:cNvSpPr>
          <p:nvPr>
            <p:ph type="ctrTitle"/>
          </p:nvPr>
        </p:nvSpPr>
        <p:spPr/>
        <p:txBody>
          <a:bodyPr/>
          <a:lstStyle/>
          <a:p>
            <a:r>
              <a:rPr lang="en-US" sz="4800"/>
              <a:t>New Hanover Township</a:t>
            </a:r>
            <a:endParaRPr lang="en-US" sz="4800" dirty="0"/>
          </a:p>
        </p:txBody>
      </p:sp>
      <p:sp>
        <p:nvSpPr>
          <p:cNvPr id="3" name="Subtitle 2">
            <a:extLst>
              <a:ext uri="{FF2B5EF4-FFF2-40B4-BE49-F238E27FC236}">
                <a16:creationId xmlns:a16="http://schemas.microsoft.com/office/drawing/2014/main" id="{3802D849-A00D-4631-901C-ADE573028630}"/>
              </a:ext>
            </a:extLst>
          </p:cNvPr>
          <p:cNvSpPr>
            <a:spLocks noGrp="1"/>
          </p:cNvSpPr>
          <p:nvPr>
            <p:ph type="subTitle" idx="1"/>
          </p:nvPr>
        </p:nvSpPr>
        <p:spPr/>
        <p:txBody>
          <a:bodyPr>
            <a:normAutofit/>
          </a:bodyPr>
          <a:lstStyle/>
          <a:p>
            <a:r>
              <a:rPr lang="en-US" sz="3200" dirty="0"/>
              <a:t>2021 Budget Presentation</a:t>
            </a:r>
          </a:p>
        </p:txBody>
      </p:sp>
    </p:spTree>
    <p:extLst>
      <p:ext uri="{BB962C8B-B14F-4D97-AF65-F5344CB8AC3E}">
        <p14:creationId xmlns:p14="http://schemas.microsoft.com/office/powerpoint/2010/main" val="30904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4871B040-ABC6-4E80-A09C-8D3114F5DF56}"/>
              </a:ext>
            </a:extLst>
          </p:cNvPr>
          <p:cNvPicPr>
            <a:picLocks noChangeAspect="1"/>
          </p:cNvPicPr>
          <p:nvPr/>
        </p:nvPicPr>
        <p:blipFill>
          <a:blip r:embed="rId6"/>
          <a:stretch>
            <a:fillRect/>
          </a:stretch>
        </p:blipFill>
        <p:spPr>
          <a:xfrm>
            <a:off x="3702749" y="751525"/>
            <a:ext cx="4558532" cy="5411037"/>
          </a:xfrm>
          <a:prstGeom prst="rect">
            <a:avLst/>
          </a:prstGeom>
        </p:spPr>
      </p:pic>
    </p:spTree>
    <p:extLst>
      <p:ext uri="{BB962C8B-B14F-4D97-AF65-F5344CB8AC3E}">
        <p14:creationId xmlns:p14="http://schemas.microsoft.com/office/powerpoint/2010/main" val="108689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DE9502"/>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9D36FFAB-9F3A-4117-A941-1DBCA2CB43D2}"/>
              </a:ext>
            </a:extLst>
          </p:cNvPr>
          <p:cNvPicPr>
            <a:picLocks noChangeAspect="1"/>
          </p:cNvPicPr>
          <p:nvPr/>
        </p:nvPicPr>
        <p:blipFill>
          <a:blip r:embed="rId6"/>
          <a:stretch>
            <a:fillRect/>
          </a:stretch>
        </p:blipFill>
        <p:spPr>
          <a:xfrm>
            <a:off x="2327714" y="918996"/>
            <a:ext cx="7270644" cy="5020007"/>
          </a:xfrm>
          <a:prstGeom prst="rect">
            <a:avLst/>
          </a:prstGeom>
        </p:spPr>
      </p:pic>
    </p:spTree>
    <p:extLst>
      <p:ext uri="{BB962C8B-B14F-4D97-AF65-F5344CB8AC3E}">
        <p14:creationId xmlns:p14="http://schemas.microsoft.com/office/powerpoint/2010/main" val="291282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E4A902"/>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E0C052BD-B5FF-44EC-8E76-88593EBAF169}"/>
              </a:ext>
            </a:extLst>
          </p:cNvPr>
          <p:cNvPicPr>
            <a:picLocks noChangeAspect="1"/>
          </p:cNvPicPr>
          <p:nvPr/>
        </p:nvPicPr>
        <p:blipFill>
          <a:blip r:embed="rId6"/>
          <a:stretch>
            <a:fillRect/>
          </a:stretch>
        </p:blipFill>
        <p:spPr>
          <a:xfrm>
            <a:off x="2154269" y="1017722"/>
            <a:ext cx="7712639" cy="4822556"/>
          </a:xfrm>
          <a:prstGeom prst="rect">
            <a:avLst/>
          </a:prstGeom>
        </p:spPr>
      </p:pic>
    </p:spTree>
    <p:extLst>
      <p:ext uri="{BB962C8B-B14F-4D97-AF65-F5344CB8AC3E}">
        <p14:creationId xmlns:p14="http://schemas.microsoft.com/office/powerpoint/2010/main" val="1755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E4217C8-652E-4E0B-92C8-225E6955FD9A}"/>
              </a:ext>
            </a:extLst>
          </p:cNvPr>
          <p:cNvSpPr txBox="1">
            <a:spLocks/>
          </p:cNvSpPr>
          <p:nvPr/>
        </p:nvSpPr>
        <p:spPr>
          <a:xfrm>
            <a:off x="5034899" y="1293684"/>
            <a:ext cx="5888496" cy="42706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5400" kern="1200" cap="none">
                <a:ln w="3175" cmpd="sng">
                  <a:noFill/>
                </a:ln>
                <a:solidFill>
                  <a:schemeClr val="tx1"/>
                </a:solidFill>
                <a:effectLst/>
                <a:latin typeface="+mj-lt"/>
                <a:ea typeface="+mj-ea"/>
                <a:cs typeface="+mj-cs"/>
              </a:rPr>
              <a:t>Budget </a:t>
            </a:r>
            <a:r>
              <a:rPr lang="en-US" sz="5400" kern="1200" cap="none" dirty="0">
                <a:ln w="3175" cmpd="sng">
                  <a:noFill/>
                </a:ln>
                <a:solidFill>
                  <a:schemeClr val="tx1"/>
                </a:solidFill>
                <a:effectLst/>
                <a:latin typeface="+mj-lt"/>
                <a:ea typeface="+mj-ea"/>
                <a:cs typeface="+mj-cs"/>
              </a:rPr>
              <a:t>Highlights</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51876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FA907"/>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645D5D7E-067A-4A60-8149-9B2F58BB8E31}"/>
              </a:ext>
            </a:extLst>
          </p:cNvPr>
          <p:cNvPicPr>
            <a:picLocks noChangeAspect="1"/>
          </p:cNvPicPr>
          <p:nvPr/>
        </p:nvPicPr>
        <p:blipFill>
          <a:blip r:embed="rId6"/>
          <a:stretch>
            <a:fillRect/>
          </a:stretch>
        </p:blipFill>
        <p:spPr>
          <a:xfrm>
            <a:off x="1748616" y="946704"/>
            <a:ext cx="8416532" cy="4964591"/>
          </a:xfrm>
          <a:prstGeom prst="rect">
            <a:avLst/>
          </a:prstGeom>
        </p:spPr>
      </p:pic>
    </p:spTree>
    <p:extLst>
      <p:ext uri="{BB962C8B-B14F-4D97-AF65-F5344CB8AC3E}">
        <p14:creationId xmlns:p14="http://schemas.microsoft.com/office/powerpoint/2010/main" val="377398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C138DAE8-4940-4409-890E-01A317C8CAEE}"/>
              </a:ext>
            </a:extLst>
          </p:cNvPr>
          <p:cNvPicPr>
            <a:picLocks noChangeAspect="1"/>
          </p:cNvPicPr>
          <p:nvPr/>
        </p:nvPicPr>
        <p:blipFill>
          <a:blip r:embed="rId6"/>
          <a:stretch>
            <a:fillRect/>
          </a:stretch>
        </p:blipFill>
        <p:spPr>
          <a:xfrm>
            <a:off x="1366800" y="1374112"/>
            <a:ext cx="9378103" cy="4109775"/>
          </a:xfrm>
          <a:prstGeom prst="rect">
            <a:avLst/>
          </a:prstGeom>
        </p:spPr>
      </p:pic>
    </p:spTree>
    <p:extLst>
      <p:ext uri="{BB962C8B-B14F-4D97-AF65-F5344CB8AC3E}">
        <p14:creationId xmlns:p14="http://schemas.microsoft.com/office/powerpoint/2010/main" val="29600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FB2C22F1-5A52-4D63-88FA-0A69C2DC7E95}"/>
              </a:ext>
            </a:extLst>
          </p:cNvPr>
          <p:cNvPicPr>
            <a:picLocks noChangeAspect="1"/>
          </p:cNvPicPr>
          <p:nvPr/>
        </p:nvPicPr>
        <p:blipFill>
          <a:blip r:embed="rId6"/>
          <a:stretch>
            <a:fillRect/>
          </a:stretch>
        </p:blipFill>
        <p:spPr>
          <a:xfrm>
            <a:off x="2069960" y="912799"/>
            <a:ext cx="7477163" cy="5032401"/>
          </a:xfrm>
          <a:prstGeom prst="rect">
            <a:avLst/>
          </a:prstGeom>
        </p:spPr>
      </p:pic>
    </p:spTree>
    <p:extLst>
      <p:ext uri="{BB962C8B-B14F-4D97-AF65-F5344CB8AC3E}">
        <p14:creationId xmlns:p14="http://schemas.microsoft.com/office/powerpoint/2010/main" val="378581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98120327-7D51-43C7-A4D4-9F9722EA4EEC}"/>
              </a:ext>
            </a:extLst>
          </p:cNvPr>
          <p:cNvPicPr>
            <a:picLocks noChangeAspect="1"/>
          </p:cNvPicPr>
          <p:nvPr/>
        </p:nvPicPr>
        <p:blipFill>
          <a:blip r:embed="rId6"/>
          <a:stretch>
            <a:fillRect/>
          </a:stretch>
        </p:blipFill>
        <p:spPr>
          <a:xfrm>
            <a:off x="3367322" y="785768"/>
            <a:ext cx="5113759" cy="5332919"/>
          </a:xfrm>
          <a:prstGeom prst="rect">
            <a:avLst/>
          </a:prstGeom>
        </p:spPr>
      </p:pic>
    </p:spTree>
    <p:extLst>
      <p:ext uri="{BB962C8B-B14F-4D97-AF65-F5344CB8AC3E}">
        <p14:creationId xmlns:p14="http://schemas.microsoft.com/office/powerpoint/2010/main" val="400588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D94F7892-FD61-4D0D-A54F-3460F087A93E}"/>
              </a:ext>
            </a:extLst>
          </p:cNvPr>
          <p:cNvPicPr>
            <a:picLocks noChangeAspect="1"/>
          </p:cNvPicPr>
          <p:nvPr/>
        </p:nvPicPr>
        <p:blipFill>
          <a:blip r:embed="rId5"/>
          <a:stretch>
            <a:fillRect/>
          </a:stretch>
        </p:blipFill>
        <p:spPr>
          <a:xfrm>
            <a:off x="3230544" y="762341"/>
            <a:ext cx="4930759" cy="5419256"/>
          </a:xfrm>
          <a:prstGeom prst="rect">
            <a:avLst/>
          </a:prstGeom>
        </p:spPr>
      </p:pic>
    </p:spTree>
    <p:extLst>
      <p:ext uri="{BB962C8B-B14F-4D97-AF65-F5344CB8AC3E}">
        <p14:creationId xmlns:p14="http://schemas.microsoft.com/office/powerpoint/2010/main" val="99203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2A50B"/>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16600E8B-D302-4BA0-A5B4-1EC875DB29D7}"/>
              </a:ext>
            </a:extLst>
          </p:cNvPr>
          <p:cNvPicPr>
            <a:picLocks noChangeAspect="1"/>
          </p:cNvPicPr>
          <p:nvPr/>
        </p:nvPicPr>
        <p:blipFill>
          <a:blip r:embed="rId6"/>
          <a:stretch>
            <a:fillRect/>
          </a:stretch>
        </p:blipFill>
        <p:spPr>
          <a:xfrm>
            <a:off x="2369905" y="848450"/>
            <a:ext cx="7118017" cy="5195633"/>
          </a:xfrm>
          <a:prstGeom prst="rect">
            <a:avLst/>
          </a:prstGeom>
        </p:spPr>
      </p:pic>
    </p:spTree>
    <p:extLst>
      <p:ext uri="{BB962C8B-B14F-4D97-AF65-F5344CB8AC3E}">
        <p14:creationId xmlns:p14="http://schemas.microsoft.com/office/powerpoint/2010/main" val="75717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76F-223D-48A2-9F6E-AE06FA3165F1}"/>
              </a:ext>
            </a:extLst>
          </p:cNvPr>
          <p:cNvSpPr txBox="1">
            <a:spLocks/>
          </p:cNvSpPr>
          <p:nvPr/>
        </p:nvSpPr>
        <p:spPr>
          <a:xfrm>
            <a:off x="1295402" y="2805908"/>
            <a:ext cx="9601196" cy="872499"/>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What’s a budget?</a:t>
            </a:r>
          </a:p>
        </p:txBody>
      </p:sp>
    </p:spTree>
    <p:extLst>
      <p:ext uri="{BB962C8B-B14F-4D97-AF65-F5344CB8AC3E}">
        <p14:creationId xmlns:p14="http://schemas.microsoft.com/office/powerpoint/2010/main" val="174294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pic>
        <p:nvPicPr>
          <p:cNvPr id="3" name="Picture 2">
            <a:extLst>
              <a:ext uri="{FF2B5EF4-FFF2-40B4-BE49-F238E27FC236}">
                <a16:creationId xmlns:a16="http://schemas.microsoft.com/office/drawing/2014/main" id="{62C59787-3E3B-4667-ACA7-BFF4A0E73867}"/>
              </a:ext>
            </a:extLst>
          </p:cNvPr>
          <p:cNvPicPr>
            <a:picLocks noChangeAspect="1"/>
          </p:cNvPicPr>
          <p:nvPr/>
        </p:nvPicPr>
        <p:blipFill>
          <a:blip r:embed="rId6"/>
          <a:stretch>
            <a:fillRect/>
          </a:stretch>
        </p:blipFill>
        <p:spPr>
          <a:xfrm>
            <a:off x="1386896" y="829151"/>
            <a:ext cx="9049504" cy="5219794"/>
          </a:xfrm>
          <a:prstGeom prst="rect">
            <a:avLst/>
          </a:prstGeom>
        </p:spPr>
      </p:pic>
    </p:spTree>
    <p:extLst>
      <p:ext uri="{BB962C8B-B14F-4D97-AF65-F5344CB8AC3E}">
        <p14:creationId xmlns:p14="http://schemas.microsoft.com/office/powerpoint/2010/main" val="23532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General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918121" cy="2246769"/>
          </a:xfrm>
          <a:prstGeom prst="rect">
            <a:avLst/>
          </a:prstGeom>
        </p:spPr>
        <p:txBody>
          <a:bodyPr wrap="square">
            <a:spAutoFit/>
          </a:bodyPr>
          <a:lstStyle/>
          <a:p>
            <a:pPr marL="342900" indent="-342900" algn="just">
              <a:buFontTx/>
              <a:buChar char="-"/>
            </a:pPr>
            <a:r>
              <a:rPr lang="en-US" sz="2000" dirty="0"/>
              <a:t>$714,000 in Real Estate Taxes</a:t>
            </a:r>
          </a:p>
          <a:p>
            <a:pPr marL="342900" indent="-342900" algn="just">
              <a:buFontTx/>
              <a:buChar char="-"/>
            </a:pPr>
            <a:endParaRPr lang="en-US" sz="2000" dirty="0"/>
          </a:p>
          <a:p>
            <a:pPr marL="342900" indent="-342900" algn="just">
              <a:buFontTx/>
              <a:buChar char="-"/>
            </a:pPr>
            <a:r>
              <a:rPr lang="en-US" sz="2000" dirty="0"/>
              <a:t>$2,922,000 in Local Tax Enabling Act Taxes</a:t>
            </a:r>
          </a:p>
          <a:p>
            <a:pPr marL="342900" indent="-342900" algn="just">
              <a:buFontTx/>
              <a:buChar char="-"/>
            </a:pPr>
            <a:endParaRPr lang="en-US" sz="2000" dirty="0"/>
          </a:p>
          <a:p>
            <a:pPr marL="342900" indent="-342900" algn="just">
              <a:buFontTx/>
              <a:buChar char="-"/>
            </a:pPr>
            <a:r>
              <a:rPr lang="en-US" sz="2000" dirty="0"/>
              <a:t>$443,000 in Licenses and Permits</a:t>
            </a:r>
          </a:p>
          <a:p>
            <a:pPr marL="342900" indent="-342900" algn="just">
              <a:buFontTx/>
              <a:buChar char="-"/>
            </a:pPr>
            <a:endParaRPr lang="en-US" sz="2000" dirty="0"/>
          </a:p>
          <a:p>
            <a:pPr marL="342900" indent="-342900" algn="just">
              <a:buFontTx/>
              <a:buChar char="-"/>
            </a:pPr>
            <a:r>
              <a:rPr lang="en-US" sz="2000" dirty="0"/>
              <a:t>$190,000 in State Shared Revenue</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algn="just"/>
            <a:endParaRPr lang="en-US" sz="2000" dirty="0"/>
          </a:p>
          <a:p>
            <a:pPr marL="342900" indent="-342900" algn="just">
              <a:buFontTx/>
              <a:buChar char="-"/>
            </a:pPr>
            <a:r>
              <a:rPr lang="en-US" sz="2000" dirty="0"/>
              <a:t>$140,000 in Legal Services</a:t>
            </a:r>
          </a:p>
          <a:p>
            <a:pPr marL="342900" indent="-342900" algn="just">
              <a:buFontTx/>
              <a:buChar char="-"/>
            </a:pPr>
            <a:endParaRPr lang="en-US" sz="2000" dirty="0"/>
          </a:p>
          <a:p>
            <a:pPr marL="342900" indent="-342900" algn="just">
              <a:buFontTx/>
              <a:buChar char="-"/>
            </a:pPr>
            <a:r>
              <a:rPr lang="en-US" sz="2000" dirty="0"/>
              <a:t>$63,000 in Engineering</a:t>
            </a:r>
          </a:p>
          <a:p>
            <a:pPr marL="342900" indent="-342900" algn="just">
              <a:buFontTx/>
              <a:buChar char="-"/>
            </a:pPr>
            <a:endParaRPr lang="en-US" sz="2000" dirty="0"/>
          </a:p>
          <a:p>
            <a:pPr marL="342900" indent="-342900" algn="just">
              <a:buFontTx/>
              <a:buChar char="-"/>
            </a:pPr>
            <a:r>
              <a:rPr lang="en-US" sz="2000" dirty="0"/>
              <a:t>$275,000 Interfund Transfer to CRF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2021 Estimated Net Fund Balance - $2,192,000</a:t>
            </a:r>
          </a:p>
        </p:txBody>
      </p:sp>
    </p:spTree>
    <p:extLst>
      <p:ext uri="{BB962C8B-B14F-4D97-AF65-F5344CB8AC3E}">
        <p14:creationId xmlns:p14="http://schemas.microsoft.com/office/powerpoint/2010/main" val="22798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Fire Protection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$234,000 in Real Estate Taxes</a:t>
            </a:r>
          </a:p>
          <a:p>
            <a:pPr marL="342900" indent="-342900" algn="just">
              <a:buFontTx/>
              <a:buChar char="-"/>
            </a:pPr>
            <a:endParaRPr lang="en-US" sz="2000" dirty="0"/>
          </a:p>
          <a:p>
            <a:pPr marL="342900" indent="-342900" algn="just">
              <a:buFontTx/>
              <a:buChar char="-"/>
            </a:pPr>
            <a:r>
              <a:rPr lang="en-US" sz="2000" dirty="0"/>
              <a:t>$78,000 in Foreign Fire Insurance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015663"/>
          </a:xfrm>
          <a:prstGeom prst="rect">
            <a:avLst/>
          </a:prstGeom>
        </p:spPr>
        <p:txBody>
          <a:bodyPr wrap="square">
            <a:spAutoFit/>
          </a:bodyPr>
          <a:lstStyle/>
          <a:p>
            <a:pPr marL="342900" indent="-342900" algn="just">
              <a:buFontTx/>
              <a:buChar char="-"/>
            </a:pPr>
            <a:r>
              <a:rPr lang="en-US" sz="2000" dirty="0"/>
              <a:t>$215,000 VFC Contribution</a:t>
            </a:r>
          </a:p>
          <a:p>
            <a:pPr marL="342900" indent="-342900" algn="just">
              <a:buFontTx/>
              <a:buChar char="-"/>
            </a:pPr>
            <a:endParaRPr lang="en-US" sz="2000" dirty="0"/>
          </a:p>
          <a:p>
            <a:pPr marL="342900" indent="-342900" algn="just">
              <a:buFontTx/>
              <a:buChar char="-"/>
            </a:pPr>
            <a:r>
              <a:rPr lang="en-US" sz="2000" dirty="0"/>
              <a:t>$78,000 in Foreign Fire Insurance Tax</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2021 Estimated Net Fund Balance - $22,000</a:t>
            </a:r>
          </a:p>
        </p:txBody>
      </p:sp>
    </p:spTree>
    <p:extLst>
      <p:ext uri="{BB962C8B-B14F-4D97-AF65-F5344CB8AC3E}">
        <p14:creationId xmlns:p14="http://schemas.microsoft.com/office/powerpoint/2010/main" val="21950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Open Space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$693,000 in Earned Income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400110"/>
          </a:xfrm>
          <a:prstGeom prst="rect">
            <a:avLst/>
          </a:prstGeom>
        </p:spPr>
        <p:txBody>
          <a:bodyPr wrap="square">
            <a:spAutoFit/>
          </a:bodyPr>
          <a:lstStyle/>
          <a:p>
            <a:pPr marL="342900" indent="-342900" algn="just">
              <a:buFontTx/>
              <a:buChar char="-"/>
            </a:pPr>
            <a:r>
              <a:rPr lang="en-US" sz="2000" dirty="0"/>
              <a:t>$77,000 in Debt Obligations</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2021 Estimated Net Fund Balance - $2,108,000</a:t>
            </a:r>
          </a:p>
        </p:txBody>
      </p:sp>
    </p:spTree>
    <p:extLst>
      <p:ext uri="{BB962C8B-B14F-4D97-AF65-F5344CB8AC3E}">
        <p14:creationId xmlns:p14="http://schemas.microsoft.com/office/powerpoint/2010/main" val="11286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85D90-29A4-4483-95DF-5857624D06D0}"/>
              </a:ext>
            </a:extLst>
          </p:cNvPr>
          <p:cNvPicPr>
            <a:picLocks noChangeAspect="1"/>
          </p:cNvPicPr>
          <p:nvPr/>
        </p:nvPicPr>
        <p:blipFill>
          <a:blip r:embed="rId3"/>
          <a:stretch>
            <a:fillRect/>
          </a:stretch>
        </p:blipFill>
        <p:spPr>
          <a:xfrm>
            <a:off x="2587451" y="873437"/>
            <a:ext cx="7027126" cy="5111126"/>
          </a:xfrm>
          <a:prstGeom prst="rect">
            <a:avLst/>
          </a:prstGeom>
        </p:spPr>
      </p:pic>
    </p:spTree>
    <p:extLst>
      <p:ext uri="{BB962C8B-B14F-4D97-AF65-F5344CB8AC3E}">
        <p14:creationId xmlns:p14="http://schemas.microsoft.com/office/powerpoint/2010/main" val="38744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Sewer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$2.08 million in EDU Rental Billings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$147,000 in Utilities</a:t>
            </a:r>
          </a:p>
          <a:p>
            <a:pPr marL="342900" indent="-342900" algn="just">
              <a:buFontTx/>
              <a:buChar char="-"/>
            </a:pPr>
            <a:endParaRPr lang="en-US" sz="2000" dirty="0"/>
          </a:p>
          <a:p>
            <a:pPr marL="342900" indent="-342900" algn="just">
              <a:buFontTx/>
              <a:buChar char="-"/>
            </a:pPr>
            <a:r>
              <a:rPr lang="en-US" sz="2000" dirty="0"/>
              <a:t>debt obligations</a:t>
            </a:r>
          </a:p>
          <a:p>
            <a:pPr algn="just"/>
            <a:endParaRPr lang="en-US" sz="2000" dirty="0"/>
          </a:p>
          <a:p>
            <a:pPr marL="342900" indent="-342900" algn="just">
              <a:buFontTx/>
              <a:buChar char="-"/>
            </a:pPr>
            <a:r>
              <a:rPr lang="en-US" sz="2000" dirty="0"/>
              <a:t>$375,000 Interfund Transfer to SCF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52415" y="5252765"/>
            <a:ext cx="9129789" cy="461665"/>
          </a:xfrm>
          <a:prstGeom prst="rect">
            <a:avLst/>
          </a:prstGeom>
        </p:spPr>
        <p:txBody>
          <a:bodyPr wrap="square">
            <a:spAutoFit/>
          </a:bodyPr>
          <a:lstStyle/>
          <a:p>
            <a:pPr algn="ctr"/>
            <a:r>
              <a:rPr lang="en-US" sz="2400" b="1" dirty="0"/>
              <a:t>2021 Estimated Net Fund Balance - $1,359,000</a:t>
            </a:r>
          </a:p>
        </p:txBody>
      </p:sp>
    </p:spTree>
    <p:extLst>
      <p:ext uri="{BB962C8B-B14F-4D97-AF65-F5344CB8AC3E}">
        <p14:creationId xmlns:p14="http://schemas.microsoft.com/office/powerpoint/2010/main" val="2680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85D90-29A4-4483-95DF-5857624D06D0}"/>
              </a:ext>
            </a:extLst>
          </p:cNvPr>
          <p:cNvPicPr>
            <a:picLocks noChangeAspect="1"/>
          </p:cNvPicPr>
          <p:nvPr/>
        </p:nvPicPr>
        <p:blipFill>
          <a:blip r:embed="rId3"/>
          <a:stretch>
            <a:fillRect/>
          </a:stretch>
        </p:blipFill>
        <p:spPr>
          <a:xfrm>
            <a:off x="2587451" y="873437"/>
            <a:ext cx="7027126" cy="5111126"/>
          </a:xfrm>
          <a:prstGeom prst="rect">
            <a:avLst/>
          </a:prstGeom>
        </p:spPr>
      </p:pic>
    </p:spTree>
    <p:extLst>
      <p:ext uri="{BB962C8B-B14F-4D97-AF65-F5344CB8AC3E}">
        <p14:creationId xmlns:p14="http://schemas.microsoft.com/office/powerpoint/2010/main" val="200590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E14A58-109F-4ECA-85A5-4FC7E0AEBCCE}"/>
              </a:ext>
            </a:extLst>
          </p:cNvPr>
          <p:cNvSpPr/>
          <p:nvPr/>
        </p:nvSpPr>
        <p:spPr>
          <a:xfrm>
            <a:off x="3987416" y="892302"/>
            <a:ext cx="4460452" cy="769441"/>
          </a:xfrm>
          <a:prstGeom prst="rect">
            <a:avLst/>
          </a:prstGeom>
        </p:spPr>
        <p:txBody>
          <a:bodyPr wrap="none">
            <a:spAutoFit/>
          </a:bodyPr>
          <a:lstStyle/>
          <a:p>
            <a:r>
              <a:rPr lang="en-US" sz="4400" dirty="0"/>
              <a:t>Sewer Capital Fund</a:t>
            </a:r>
          </a:p>
        </p:txBody>
      </p:sp>
      <p:sp>
        <p:nvSpPr>
          <p:cNvPr id="8" name="Rectangle 7">
            <a:extLst>
              <a:ext uri="{FF2B5EF4-FFF2-40B4-BE49-F238E27FC236}">
                <a16:creationId xmlns:a16="http://schemas.microsoft.com/office/drawing/2014/main" id="{BC73AFCC-39C9-4CC6-B959-23C65068C09B}"/>
              </a:ext>
            </a:extLst>
          </p:cNvPr>
          <p:cNvSpPr/>
          <p:nvPr/>
        </p:nvSpPr>
        <p:spPr>
          <a:xfrm>
            <a:off x="1064218" y="1893464"/>
            <a:ext cx="4742481" cy="3293209"/>
          </a:xfrm>
          <a:prstGeom prst="rect">
            <a:avLst/>
          </a:prstGeom>
        </p:spPr>
        <p:txBody>
          <a:bodyPr wrap="square">
            <a:spAutoFit/>
          </a:bodyPr>
          <a:lstStyle/>
          <a:p>
            <a:pPr marL="342900" indent="-342900" algn="just">
              <a:buFontTx/>
              <a:buChar char="-"/>
            </a:pPr>
            <a:r>
              <a:rPr lang="en-US" dirty="0"/>
              <a:t>fixing the blacktop at the treatment plan</a:t>
            </a:r>
          </a:p>
          <a:p>
            <a:pPr marL="342900" indent="-342900" algn="just">
              <a:buFontTx/>
              <a:buChar char="-"/>
            </a:pPr>
            <a:endParaRPr lang="en-US" sz="2000" dirty="0"/>
          </a:p>
          <a:p>
            <a:pPr marL="342900" indent="-342900" algn="just">
              <a:buFontTx/>
              <a:buChar char="-"/>
            </a:pPr>
            <a:r>
              <a:rPr lang="en-US" sz="2000" dirty="0"/>
              <a:t>set aside funds for sewer main repairs and replacements, as needed</a:t>
            </a:r>
          </a:p>
          <a:p>
            <a:pPr marL="342900" indent="-342900" algn="just">
              <a:buFontTx/>
              <a:buChar char="-"/>
            </a:pPr>
            <a:endParaRPr lang="en-US" sz="2000" dirty="0"/>
          </a:p>
          <a:p>
            <a:pPr marL="342900" indent="-342900" algn="just">
              <a:buFontTx/>
              <a:buChar char="-"/>
            </a:pPr>
            <a:r>
              <a:rPr lang="en-US" dirty="0"/>
              <a:t>an overhead workstation crane system for maintenance and equipment failures to the pumps and grinders</a:t>
            </a:r>
          </a:p>
          <a:p>
            <a:pPr marL="342900" indent="-342900" algn="just">
              <a:buFontTx/>
              <a:buChar char="-"/>
            </a:pPr>
            <a:endParaRPr lang="en-US" sz="2000" dirty="0"/>
          </a:p>
          <a:p>
            <a:pPr marL="342900" indent="-342900" algn="just">
              <a:buFontTx/>
              <a:buChar char="-"/>
            </a:pPr>
            <a:r>
              <a:rPr lang="en-US" dirty="0"/>
              <a:t>a fire alarm panel upgrade; upgrades to our three digester blower motors</a:t>
            </a:r>
            <a:endParaRPr lang="en-US" sz="2000" dirty="0"/>
          </a:p>
        </p:txBody>
      </p:sp>
      <p:sp>
        <p:nvSpPr>
          <p:cNvPr id="10" name="Rectangle 9">
            <a:extLst>
              <a:ext uri="{FF2B5EF4-FFF2-40B4-BE49-F238E27FC236}">
                <a16:creationId xmlns:a16="http://schemas.microsoft.com/office/drawing/2014/main" id="{B7C082C6-FF3C-444A-9B77-707525CA5D70}"/>
              </a:ext>
            </a:extLst>
          </p:cNvPr>
          <p:cNvSpPr/>
          <p:nvPr/>
        </p:nvSpPr>
        <p:spPr>
          <a:xfrm>
            <a:off x="5897107" y="1871465"/>
            <a:ext cx="5101523" cy="2400657"/>
          </a:xfrm>
          <a:prstGeom prst="rect">
            <a:avLst/>
          </a:prstGeom>
        </p:spPr>
        <p:txBody>
          <a:bodyPr wrap="square">
            <a:spAutoFit/>
          </a:bodyPr>
          <a:lstStyle/>
          <a:p>
            <a:pPr marL="342900" indent="-342900" algn="just">
              <a:buFontTx/>
              <a:buChar char="-"/>
            </a:pPr>
            <a:r>
              <a:rPr lang="en-US" dirty="0"/>
              <a:t>a flow meter for the Acorn Hills Pump Station</a:t>
            </a:r>
          </a:p>
          <a:p>
            <a:pPr marL="342900" indent="-342900" algn="just">
              <a:buFontTx/>
              <a:buChar char="-"/>
            </a:pPr>
            <a:endParaRPr lang="en-US" sz="2000" dirty="0"/>
          </a:p>
          <a:p>
            <a:pPr marL="342900" indent="-342900" algn="just">
              <a:buFontTx/>
              <a:buChar char="-"/>
            </a:pPr>
            <a:r>
              <a:rPr lang="en-US" dirty="0"/>
              <a:t>replacements for the slide gates that regulate flow going to the oxidation ditches</a:t>
            </a:r>
          </a:p>
          <a:p>
            <a:pPr marL="342900" indent="-342900" algn="just">
              <a:buFontTx/>
              <a:buChar char="-"/>
            </a:pPr>
            <a:endParaRPr lang="en-US" sz="2000" dirty="0"/>
          </a:p>
          <a:p>
            <a:pPr marL="342900" indent="-342900" algn="just">
              <a:buFontTx/>
              <a:buChar char="-"/>
            </a:pPr>
            <a:r>
              <a:rPr lang="en-US" dirty="0"/>
              <a:t>a replacement digester yard valve</a:t>
            </a:r>
          </a:p>
          <a:p>
            <a:pPr marL="342900" indent="-342900" algn="just">
              <a:buFontTx/>
              <a:buChar char="-"/>
            </a:pPr>
            <a:endParaRPr lang="en-US" sz="2000" dirty="0"/>
          </a:p>
          <a:p>
            <a:pPr marL="342900" indent="-342900" algn="just">
              <a:buFontTx/>
              <a:buChar char="-"/>
            </a:pPr>
            <a:r>
              <a:rPr lang="en-US" dirty="0"/>
              <a:t>spare digester mixer</a:t>
            </a:r>
            <a:endParaRPr lang="en-US" sz="2000" dirty="0"/>
          </a:p>
        </p:txBody>
      </p:sp>
      <p:sp>
        <p:nvSpPr>
          <p:cNvPr id="14" name="Rectangle 13">
            <a:extLst>
              <a:ext uri="{FF2B5EF4-FFF2-40B4-BE49-F238E27FC236}">
                <a16:creationId xmlns:a16="http://schemas.microsoft.com/office/drawing/2014/main" id="{0B4AB52B-3D47-4473-9387-9F0C726148BA}"/>
              </a:ext>
            </a:extLst>
          </p:cNvPr>
          <p:cNvSpPr/>
          <p:nvPr/>
        </p:nvSpPr>
        <p:spPr>
          <a:xfrm>
            <a:off x="1584700" y="5252765"/>
            <a:ext cx="9129789" cy="461665"/>
          </a:xfrm>
          <a:prstGeom prst="rect">
            <a:avLst/>
          </a:prstGeom>
        </p:spPr>
        <p:txBody>
          <a:bodyPr wrap="square">
            <a:spAutoFit/>
          </a:bodyPr>
          <a:lstStyle/>
          <a:p>
            <a:pPr algn="ctr"/>
            <a:r>
              <a:rPr lang="en-US" sz="2400" b="1" dirty="0"/>
              <a:t>2021 Estimated Net Fund Balance - $1,421,000</a:t>
            </a:r>
          </a:p>
        </p:txBody>
      </p:sp>
    </p:spTree>
    <p:extLst>
      <p:ext uri="{BB962C8B-B14F-4D97-AF65-F5344CB8AC3E}">
        <p14:creationId xmlns:p14="http://schemas.microsoft.com/office/powerpoint/2010/main" val="28262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9"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8166578C-4316-4C10-89C0-CBAD8BCB6B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67EAD6BE-6743-4E5D-B371-D6D42229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A21397-70AD-4B22-B332-41C5E2CA89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576B637C-5B6A-4B3F-951A-42C0E88B52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BACFCE98-3E90-4230-9F34-423CD9A73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9B6E6422-6AEA-47B7-9770-5516483C42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7432F8A4-33D0-4CE5-ACBF-F9BDA7C0A9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4626508" y="982132"/>
            <a:ext cx="6270090"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Transportation Impact Fund</a:t>
            </a:r>
          </a:p>
        </p:txBody>
      </p:sp>
      <p:sp>
        <p:nvSpPr>
          <p:cNvPr id="29" name="Rectangle 28">
            <a:extLst>
              <a:ext uri="{FF2B5EF4-FFF2-40B4-BE49-F238E27FC236}">
                <a16:creationId xmlns:a16="http://schemas.microsoft.com/office/drawing/2014/main" id="{BC940E9A-BC73-4828-82AC-C6F5C978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10;&#10;Description automatically generated">
            <a:extLst>
              <a:ext uri="{FF2B5EF4-FFF2-40B4-BE49-F238E27FC236}">
                <a16:creationId xmlns:a16="http://schemas.microsoft.com/office/drawing/2014/main" id="{113556C1-2E85-4113-B79B-40F815BE429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7379" r="16786" b="7"/>
          <a:stretch/>
        </p:blipFill>
        <p:spPr>
          <a:xfrm>
            <a:off x="1412683" y="1410208"/>
            <a:ext cx="2433793" cy="3858780"/>
          </a:xfrm>
          <a:prstGeom prst="rect">
            <a:avLst/>
          </a:prstGeom>
        </p:spPr>
      </p:pic>
      <p:cxnSp>
        <p:nvCxnSpPr>
          <p:cNvPr id="31" name="Straight Connector 30">
            <a:extLst>
              <a:ext uri="{FF2B5EF4-FFF2-40B4-BE49-F238E27FC236}">
                <a16:creationId xmlns:a16="http://schemas.microsoft.com/office/drawing/2014/main" id="{62EBB388-E9A7-4AEA-BCD7-0922DECAF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4636482" y="2556932"/>
            <a:ext cx="6260114" cy="2474850"/>
          </a:xfrm>
          <a:prstGeom prst="rect">
            <a:avLst/>
          </a:prstGeom>
        </p:spPr>
        <p:txBody>
          <a:bodyPr vert="horz" lIns="91440" tIns="45720" rIns="91440" bIns="45720" rtlCol="0" anchor="t">
            <a:normAutofit fontScale="85000" lnSpcReduction="10000"/>
          </a:bodyPr>
          <a:lstStyle/>
          <a:p>
            <a:pPr marL="342900" indent="-342900">
              <a:spcBef>
                <a:spcPct val="20000"/>
              </a:spcBef>
              <a:spcAft>
                <a:spcPts val="600"/>
              </a:spcAft>
              <a:buClr>
                <a:schemeClr val="accent1"/>
              </a:buClr>
              <a:buSzPct val="115000"/>
              <a:buFont typeface="Arial"/>
              <a:buChar char="•"/>
            </a:pPr>
            <a:r>
              <a:rPr lang="en-US" sz="1800" kern="1200" cap="none" dirty="0">
                <a:solidFill>
                  <a:schemeClr val="tx1">
                    <a:lumMod val="85000"/>
                    <a:lumOff val="15000"/>
                  </a:schemeClr>
                </a:solidFill>
                <a:effectLst/>
                <a:latin typeface="+mn-lt"/>
                <a:ea typeface="+mn-ea"/>
                <a:cs typeface="+mn-cs"/>
              </a:rPr>
              <a:t>completion of traffic engineering and design services for improvements at the southern intersection of North Charlotte Street and Moyer Road</a:t>
            </a:r>
          </a:p>
          <a:p>
            <a:pPr marL="342900" indent="-342900">
              <a:spcBef>
                <a:spcPct val="20000"/>
              </a:spcBef>
              <a:spcAft>
                <a:spcPts val="600"/>
              </a:spcAft>
              <a:buClr>
                <a:schemeClr val="accent1"/>
              </a:buClr>
              <a:buSzPct val="115000"/>
              <a:buFont typeface="Arial"/>
              <a:buChar char="•"/>
            </a:pPr>
            <a:r>
              <a:rPr lang="en-US" dirty="0"/>
              <a:t>traffic engineering and design services to install an additional video camera to the existing video detection system for the Renninger Road approach to upgrade the last remaining inductive loop at the intersection of Big Road and Hoffmansville Road/New Hanover Square Road/Renninger Road and to install a GPS timeclock at the intersection on Swamp Pike and New Hanover Square Road to coordinate traffic signals to the east along Swamp Pike with Sanatoga Road/Fagleysville Road</a:t>
            </a:r>
            <a:endParaRPr lang="en-US" sz="1800" kern="1200" cap="none" dirty="0">
              <a:solidFill>
                <a:schemeClr val="tx1">
                  <a:lumMod val="85000"/>
                  <a:lumOff val="15000"/>
                </a:schemeClr>
              </a:solidFill>
              <a:effectLst/>
              <a:latin typeface="+mn-lt"/>
              <a:ea typeface="+mn-ea"/>
              <a:cs typeface="+mn-cs"/>
            </a:endParaRP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28" name="Rectangle 27">
            <a:extLst>
              <a:ext uri="{FF2B5EF4-FFF2-40B4-BE49-F238E27FC236}">
                <a16:creationId xmlns:a16="http://schemas.microsoft.com/office/drawing/2014/main" id="{CF160F08-E524-4813-AEDC-3D70D5C41245}"/>
              </a:ext>
            </a:extLst>
          </p:cNvPr>
          <p:cNvSpPr/>
          <p:nvPr/>
        </p:nvSpPr>
        <p:spPr>
          <a:xfrm>
            <a:off x="4771651" y="5258615"/>
            <a:ext cx="6220356" cy="461665"/>
          </a:xfrm>
          <a:prstGeom prst="rect">
            <a:avLst/>
          </a:prstGeom>
        </p:spPr>
        <p:txBody>
          <a:bodyPr wrap="square">
            <a:spAutoFit/>
          </a:bodyPr>
          <a:lstStyle/>
          <a:p>
            <a:pPr algn="ctr"/>
            <a:r>
              <a:rPr lang="en-US" sz="2400" b="1" dirty="0"/>
              <a:t>2021 Estimated Net Fund Balance - $1,651,000</a:t>
            </a:r>
          </a:p>
        </p:txBody>
      </p:sp>
    </p:spTree>
    <p:extLst>
      <p:ext uri="{BB962C8B-B14F-4D97-AF65-F5344CB8AC3E}">
        <p14:creationId xmlns:p14="http://schemas.microsoft.com/office/powerpoint/2010/main" val="4262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4" name="Group 5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60" name="Picture 5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63" name="Picture 6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76" name="Straight Connector 6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78" name="Group 66">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68" name="Rectangle 67">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68">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0" name="Picture 69">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 name="Rectangle 70">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2" name="Picture 71">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3" name="Picture 72">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Road Equipment Capital Fund</a:t>
            </a:r>
          </a:p>
        </p:txBody>
      </p:sp>
      <p:sp>
        <p:nvSpPr>
          <p:cNvPr id="75" name="Rectangle 74">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arge orange truck parked in a parking lot&#10;&#10;Description automatically generated">
            <a:extLst>
              <a:ext uri="{FF2B5EF4-FFF2-40B4-BE49-F238E27FC236}">
                <a16:creationId xmlns:a16="http://schemas.microsoft.com/office/drawing/2014/main" id="{90029008-9510-481F-9F80-926CA26EA27F}"/>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8446" r="6755" b="3"/>
          <a:stretch/>
        </p:blipFill>
        <p:spPr>
          <a:xfrm>
            <a:off x="1412683" y="1410208"/>
            <a:ext cx="3876801" cy="3858780"/>
          </a:xfrm>
          <a:prstGeom prst="rect">
            <a:avLst/>
          </a:prstGeom>
        </p:spPr>
      </p:pic>
      <p:cxnSp>
        <p:nvCxnSpPr>
          <p:cNvPr id="77" name="Straight Connector 76">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94411" y="2556932"/>
            <a:ext cx="4953751" cy="2070329"/>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track skid steer loader and a skid steer bucket, a sweepster broom and a tilt coupler as accessories</a:t>
            </a:r>
            <a:endParaRPr lang="en-US" sz="1800" kern="1200" cap="none" dirty="0">
              <a:solidFill>
                <a:schemeClr val="tx1">
                  <a:lumMod val="85000"/>
                  <a:lumOff val="15000"/>
                </a:schemeClr>
              </a:solidFill>
              <a:effectLst/>
              <a:latin typeface="+mn-lt"/>
              <a:ea typeface="+mn-ea"/>
              <a:cs typeface="+mn-cs"/>
            </a:endParaRPr>
          </a:p>
          <a:p>
            <a:pPr marL="342900" indent="-342900">
              <a:spcBef>
                <a:spcPct val="20000"/>
              </a:spcBef>
              <a:spcAft>
                <a:spcPts val="600"/>
              </a:spcAft>
              <a:buClr>
                <a:schemeClr val="accent1"/>
              </a:buClr>
              <a:buSzPct val="115000"/>
              <a:buFont typeface="Arial"/>
              <a:buChar char="•"/>
            </a:pPr>
            <a:r>
              <a:rPr lang="en-US" dirty="0"/>
              <a:t>an excavator</a:t>
            </a:r>
            <a:endParaRPr lang="en-US" sz="1800" kern="1200" cap="none" dirty="0">
              <a:solidFill>
                <a:schemeClr val="tx1">
                  <a:lumMod val="85000"/>
                  <a:lumOff val="15000"/>
                </a:schemeClr>
              </a:solidFill>
              <a:effectLst/>
              <a:latin typeface="+mn-lt"/>
              <a:ea typeface="+mn-ea"/>
              <a:cs typeface="+mn-cs"/>
            </a:endParaRPr>
          </a:p>
        </p:txBody>
      </p:sp>
      <p:sp>
        <p:nvSpPr>
          <p:cNvPr id="84" name="Rectangle 83">
            <a:extLst>
              <a:ext uri="{FF2B5EF4-FFF2-40B4-BE49-F238E27FC236}">
                <a16:creationId xmlns:a16="http://schemas.microsoft.com/office/drawing/2014/main" id="{42B1094B-1AE7-4AE7-8674-76B1A68FA863}"/>
              </a:ext>
            </a:extLst>
          </p:cNvPr>
          <p:cNvSpPr/>
          <p:nvPr/>
        </p:nvSpPr>
        <p:spPr>
          <a:xfrm>
            <a:off x="5782733" y="5068933"/>
            <a:ext cx="5691179" cy="400110"/>
          </a:xfrm>
          <a:prstGeom prst="rect">
            <a:avLst/>
          </a:prstGeom>
        </p:spPr>
        <p:txBody>
          <a:bodyPr wrap="square">
            <a:spAutoFit/>
          </a:bodyPr>
          <a:lstStyle/>
          <a:p>
            <a:pPr algn="ctr"/>
            <a:r>
              <a:rPr lang="en-US" sz="2000" b="1" dirty="0"/>
              <a:t>2021 Estimated Net Fund Balance - $691,000</a:t>
            </a:r>
          </a:p>
        </p:txBody>
      </p:sp>
    </p:spTree>
    <p:extLst>
      <p:ext uri="{BB962C8B-B14F-4D97-AF65-F5344CB8AC3E}">
        <p14:creationId xmlns:p14="http://schemas.microsoft.com/office/powerpoint/2010/main" val="36055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3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3" name="Picture 2">
            <a:extLst>
              <a:ext uri="{FF2B5EF4-FFF2-40B4-BE49-F238E27FC236}">
                <a16:creationId xmlns:a16="http://schemas.microsoft.com/office/drawing/2014/main" id="{AE632709-8342-42CB-9722-D10456F21D42}"/>
              </a:ext>
            </a:extLst>
          </p:cNvPr>
          <p:cNvPicPr>
            <a:picLocks noChangeAspect="1"/>
          </p:cNvPicPr>
          <p:nvPr/>
        </p:nvPicPr>
        <p:blipFill>
          <a:blip r:embed="rId6"/>
          <a:stretch>
            <a:fillRect/>
          </a:stretch>
        </p:blipFill>
        <p:spPr>
          <a:xfrm>
            <a:off x="4307392" y="1009859"/>
            <a:ext cx="3225521" cy="4838281"/>
          </a:xfrm>
          <a:prstGeom prst="rect">
            <a:avLst/>
          </a:prstGeom>
        </p:spPr>
      </p:pic>
    </p:spTree>
    <p:extLst>
      <p:ext uri="{BB962C8B-B14F-4D97-AF65-F5344CB8AC3E}">
        <p14:creationId xmlns:p14="http://schemas.microsoft.com/office/powerpoint/2010/main" val="400767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Recreation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$134,000 in Real Estate Taxes</a:t>
            </a:r>
          </a:p>
          <a:p>
            <a:pPr marL="342900" indent="-342900" algn="just">
              <a:buFontTx/>
              <a:buChar char="-"/>
            </a:pPr>
            <a:endParaRPr lang="en-US" sz="2000" dirty="0"/>
          </a:p>
          <a:p>
            <a:pPr marL="342900" indent="-342900" algn="just">
              <a:buFontTx/>
              <a:buChar char="-"/>
            </a:pPr>
            <a:r>
              <a:rPr lang="en-US" sz="2000" dirty="0"/>
              <a:t>$69,000 in Charges for Services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$71,000 in Maintenance</a:t>
            </a:r>
          </a:p>
          <a:p>
            <a:pPr marL="342900" indent="-342900" algn="just">
              <a:buFontTx/>
              <a:buChar char="-"/>
            </a:pPr>
            <a:endParaRPr lang="en-US" sz="2000" dirty="0"/>
          </a:p>
          <a:p>
            <a:pPr marL="342900" indent="-342900" algn="just">
              <a:buFontTx/>
              <a:buChar char="-"/>
            </a:pPr>
            <a:r>
              <a:rPr lang="en-US" sz="2000" dirty="0"/>
              <a:t>$65,000 in Recreation Activities</a:t>
            </a:r>
          </a:p>
          <a:p>
            <a:pPr marL="342900" indent="-342900" algn="just">
              <a:buFontTx/>
              <a:buChar char="-"/>
            </a:pPr>
            <a:endParaRPr lang="en-US" sz="2000" dirty="0"/>
          </a:p>
          <a:p>
            <a:pPr marL="342900" indent="-342900" algn="just">
              <a:buFontTx/>
              <a:buChar char="-"/>
            </a:pPr>
            <a:r>
              <a:rPr lang="en-US" sz="2000" dirty="0"/>
              <a:t>$25,000 Interfund Transfer to RCRF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2021 Estimated Net Fund Balance - $204,000</a:t>
            </a:r>
          </a:p>
        </p:txBody>
      </p:sp>
    </p:spTree>
    <p:extLst>
      <p:ext uri="{BB962C8B-B14F-4D97-AF65-F5344CB8AC3E}">
        <p14:creationId xmlns:p14="http://schemas.microsoft.com/office/powerpoint/2010/main" val="40241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4"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35" name="Group 2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Capital Reserve Fund</a:t>
            </a:r>
          </a:p>
        </p:txBody>
      </p:sp>
      <p:sp>
        <p:nvSpPr>
          <p:cNvPr id="36" name="Rectangle 2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85500" y="2556932"/>
            <a:ext cx="5083576" cy="2578172"/>
          </a:xfrm>
          <a:prstGeom prst="rect">
            <a:avLst/>
          </a:prstGeom>
        </p:spPr>
        <p:txBody>
          <a:bodyPr vert="horz" lIns="91440" tIns="45720" rIns="91440" bIns="45720" rtlCol="0" anchor="t">
            <a:noAutofit/>
          </a:bodyPr>
          <a:lstStyle/>
          <a:p>
            <a:pPr marL="342900" indent="-342900" algn="just">
              <a:lnSpc>
                <a:spcPct val="90000"/>
              </a:lnSpc>
              <a:spcBef>
                <a:spcPct val="20000"/>
              </a:spcBef>
              <a:spcAft>
                <a:spcPts val="600"/>
              </a:spcAft>
              <a:buClr>
                <a:schemeClr val="accent1"/>
              </a:buClr>
              <a:buSzPct val="115000"/>
              <a:buFont typeface="Arial"/>
              <a:buChar char="•"/>
            </a:pPr>
            <a:r>
              <a:rPr lang="en-US" sz="1400" dirty="0"/>
              <a:t>funds for our Administration and Police Department Renovation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engineering, permitting and hard costs related to a new structure to hold salt</a:t>
            </a:r>
          </a:p>
          <a:p>
            <a:pPr marL="342900" indent="-342900" algn="just">
              <a:lnSpc>
                <a:spcPct val="90000"/>
              </a:lnSpc>
              <a:spcBef>
                <a:spcPct val="20000"/>
              </a:spcBef>
              <a:spcAft>
                <a:spcPts val="600"/>
              </a:spcAft>
              <a:buClr>
                <a:schemeClr val="accent1"/>
              </a:buClr>
              <a:buSzPct val="115000"/>
              <a:buFont typeface="Arial"/>
              <a:buChar char="•"/>
            </a:pPr>
            <a:r>
              <a:rPr lang="en-US" sz="1400" dirty="0"/>
              <a:t>hard costs to replace the roof and side doors on a storage shed</a:t>
            </a:r>
          </a:p>
          <a:p>
            <a:pPr marL="342900" indent="-342900" algn="just">
              <a:lnSpc>
                <a:spcPct val="90000"/>
              </a:lnSpc>
              <a:spcBef>
                <a:spcPct val="20000"/>
              </a:spcBef>
              <a:spcAft>
                <a:spcPts val="600"/>
              </a:spcAft>
              <a:buClr>
                <a:schemeClr val="accent1"/>
              </a:buClr>
              <a:buSzPct val="115000"/>
              <a:buFont typeface="Arial"/>
              <a:buChar char="•"/>
            </a:pPr>
            <a:r>
              <a:rPr lang="en-US" sz="1400" dirty="0"/>
              <a:t>a storage shed to house storage currently at the Recreation Center</a:t>
            </a:r>
          </a:p>
          <a:p>
            <a:pPr marL="342900" indent="-342900" algn="just">
              <a:lnSpc>
                <a:spcPct val="90000"/>
              </a:lnSpc>
              <a:spcBef>
                <a:spcPct val="20000"/>
              </a:spcBef>
              <a:spcAft>
                <a:spcPts val="600"/>
              </a:spcAft>
              <a:buClr>
                <a:schemeClr val="accent1"/>
              </a:buClr>
              <a:buSzPct val="115000"/>
              <a:buFont typeface="Arial"/>
              <a:buChar char="•"/>
            </a:pPr>
            <a:r>
              <a:rPr lang="en-US" sz="1400" dirty="0"/>
              <a:t>improvements to the bridge at Rosenberry Road over West Branch of Swamp Creek</a:t>
            </a:r>
          </a:p>
          <a:p>
            <a:pPr marL="342900" indent="-342900" algn="just">
              <a:lnSpc>
                <a:spcPct val="90000"/>
              </a:lnSpc>
              <a:spcBef>
                <a:spcPct val="20000"/>
              </a:spcBef>
              <a:spcAft>
                <a:spcPts val="600"/>
              </a:spcAft>
              <a:buClr>
                <a:schemeClr val="accent1"/>
              </a:buClr>
              <a:buSzPct val="115000"/>
              <a:buFont typeface="Arial"/>
              <a:buChar char="•"/>
            </a:pPr>
            <a:r>
              <a:rPr lang="en-US" sz="1400" dirty="0"/>
              <a:t>body cameras and two replacement vehicles for the Police Department</a:t>
            </a:r>
            <a:endParaRPr lang="en-US" sz="1400" kern="1200" cap="none" dirty="0">
              <a:solidFill>
                <a:schemeClr val="tx1">
                  <a:lumMod val="85000"/>
                  <a:lumOff val="15000"/>
                </a:schemeClr>
              </a:solidFill>
              <a:effectLst/>
              <a:latin typeface="+mn-lt"/>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036754CB-1F5A-4CDF-9B7F-35D913AF6D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495023" y="1249915"/>
            <a:ext cx="3575065" cy="4261666"/>
          </a:xfrm>
          <a:prstGeom prst="rect">
            <a:avLst/>
          </a:prstGeom>
        </p:spPr>
      </p:pic>
      <p:sp>
        <p:nvSpPr>
          <p:cNvPr id="32" name="Rectangle 31">
            <a:extLst>
              <a:ext uri="{FF2B5EF4-FFF2-40B4-BE49-F238E27FC236}">
                <a16:creationId xmlns:a16="http://schemas.microsoft.com/office/drawing/2014/main" id="{E4FDEA49-13DB-4811-9969-984109A77E9F}"/>
              </a:ext>
            </a:extLst>
          </p:cNvPr>
          <p:cNvSpPr/>
          <p:nvPr/>
        </p:nvSpPr>
        <p:spPr>
          <a:xfrm>
            <a:off x="6054672" y="5258615"/>
            <a:ext cx="5164644" cy="400110"/>
          </a:xfrm>
          <a:prstGeom prst="rect">
            <a:avLst/>
          </a:prstGeom>
        </p:spPr>
        <p:txBody>
          <a:bodyPr wrap="square">
            <a:spAutoFit/>
          </a:bodyPr>
          <a:lstStyle/>
          <a:p>
            <a:pPr algn="ctr"/>
            <a:r>
              <a:rPr lang="en-US" sz="2000" b="1" dirty="0"/>
              <a:t>2021 Estimated Net Fund Balance - $52,000</a:t>
            </a:r>
          </a:p>
        </p:txBody>
      </p:sp>
    </p:spTree>
    <p:extLst>
      <p:ext uri="{BB962C8B-B14F-4D97-AF65-F5344CB8AC3E}">
        <p14:creationId xmlns:p14="http://schemas.microsoft.com/office/powerpoint/2010/main" val="38261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CE14A58-109F-4ECA-85A5-4FC7E0AEBCCE}"/>
              </a:ext>
            </a:extLst>
          </p:cNvPr>
          <p:cNvSpPr/>
          <p:nvPr/>
        </p:nvSpPr>
        <p:spPr>
          <a:xfrm>
            <a:off x="1295402" y="982132"/>
            <a:ext cx="9601196" cy="1303867"/>
          </a:xfrm>
          <a:prstGeom prst="rect">
            <a:avLst/>
          </a:prstGeom>
        </p:spPr>
        <p:txBody>
          <a:bodyPr vert="horz" lIns="91440" tIns="45720" rIns="91440" bIns="45720" rtlCol="0" anchor="ctr">
            <a:normAutofit/>
          </a:bodyPr>
          <a:lstStyle/>
          <a:p>
            <a:pPr algn="ctr">
              <a:spcBef>
                <a:spcPct val="0"/>
              </a:spcBef>
              <a:spcAft>
                <a:spcPts val="600"/>
              </a:spcAft>
            </a:pPr>
            <a:r>
              <a:rPr lang="en-US" sz="4400" kern="1200" cap="none">
                <a:ln w="3175" cmpd="sng">
                  <a:noFill/>
                </a:ln>
                <a:solidFill>
                  <a:schemeClr val="tx1">
                    <a:lumMod val="85000"/>
                    <a:lumOff val="15000"/>
                  </a:schemeClr>
                </a:solidFill>
                <a:effectLst/>
                <a:latin typeface="+mj-lt"/>
                <a:ea typeface="+mj-ea"/>
                <a:cs typeface="+mj-cs"/>
              </a:rPr>
              <a:t>Recreation Capital Reserve Fund</a:t>
            </a:r>
          </a:p>
        </p:txBody>
      </p:sp>
      <p:sp>
        <p:nvSpPr>
          <p:cNvPr id="8" name="Rectangle 7">
            <a:extLst>
              <a:ext uri="{FF2B5EF4-FFF2-40B4-BE49-F238E27FC236}">
                <a16:creationId xmlns:a16="http://schemas.microsoft.com/office/drawing/2014/main" id="{BC73AFCC-39C9-4CC6-B959-23C65068C09B}"/>
              </a:ext>
            </a:extLst>
          </p:cNvPr>
          <p:cNvSpPr/>
          <p:nvPr/>
        </p:nvSpPr>
        <p:spPr>
          <a:xfrm>
            <a:off x="1710552" y="2775281"/>
            <a:ext cx="9092915" cy="2592296"/>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a new filter for the pool and replacement concrete pads on the pool deck at Hickory Park</a:t>
            </a:r>
          </a:p>
          <a:p>
            <a:pPr marL="342900" indent="-342900">
              <a:spcBef>
                <a:spcPct val="20000"/>
              </a:spcBef>
              <a:spcAft>
                <a:spcPts val="600"/>
              </a:spcAft>
              <a:buClr>
                <a:schemeClr val="accent1"/>
              </a:buClr>
              <a:buSzPct val="115000"/>
              <a:buFont typeface="Arial"/>
              <a:buChar char="•"/>
            </a:pPr>
            <a:r>
              <a:rPr lang="en-US" dirty="0"/>
              <a:t>a storage shed to house storage currently at the Recreation Center </a:t>
            </a:r>
          </a:p>
          <a:p>
            <a:pPr marL="342900" indent="-342900">
              <a:spcBef>
                <a:spcPct val="20000"/>
              </a:spcBef>
              <a:spcAft>
                <a:spcPts val="600"/>
              </a:spcAft>
              <a:buClr>
                <a:schemeClr val="accent1"/>
              </a:buClr>
              <a:buSzPct val="115000"/>
              <a:buFont typeface="Arial"/>
              <a:buChar char="•"/>
            </a:pPr>
            <a:r>
              <a:rPr lang="en-US" sz="1800" kern="1200" cap="none" dirty="0">
                <a:solidFill>
                  <a:schemeClr val="tx1">
                    <a:lumMod val="85000"/>
                    <a:lumOff val="15000"/>
                  </a:schemeClr>
                </a:solidFill>
                <a:effectLst/>
                <a:latin typeface="+mn-lt"/>
                <a:ea typeface="+mn-ea"/>
                <a:cs typeface="+mn-cs"/>
              </a:rPr>
              <a:t>installation of a trail along Dotterer Road near Windlestrae Park, pending grant approval</a:t>
            </a:r>
          </a:p>
        </p:txBody>
      </p:sp>
      <p:pic>
        <p:nvPicPr>
          <p:cNvPr id="32" name="Picture 31">
            <a:extLst>
              <a:ext uri="{FF2B5EF4-FFF2-40B4-BE49-F238E27FC236}">
                <a16:creationId xmlns:a16="http://schemas.microsoft.com/office/drawing/2014/main" id="{C1C676B5-8514-4463-AC81-54CADBA93304}"/>
              </a:ext>
            </a:extLst>
          </p:cNvPr>
          <p:cNvPicPr>
            <a:picLocks noChangeAspect="1"/>
          </p:cNvPicPr>
          <p:nvPr/>
        </p:nvPicPr>
        <p:blipFill>
          <a:blip r:embed="rId6"/>
          <a:stretch>
            <a:fillRect/>
          </a:stretch>
        </p:blipFill>
        <p:spPr>
          <a:xfrm>
            <a:off x="2811812" y="4191365"/>
            <a:ext cx="6565199" cy="906859"/>
          </a:xfrm>
          <a:prstGeom prst="rect">
            <a:avLst/>
          </a:prstGeom>
        </p:spPr>
      </p:pic>
      <p:sp>
        <p:nvSpPr>
          <p:cNvPr id="61" name="Rectangle 60">
            <a:extLst>
              <a:ext uri="{FF2B5EF4-FFF2-40B4-BE49-F238E27FC236}">
                <a16:creationId xmlns:a16="http://schemas.microsoft.com/office/drawing/2014/main" id="{2FF17DC1-B608-40C0-A41A-38B256021371}"/>
              </a:ext>
            </a:extLst>
          </p:cNvPr>
          <p:cNvSpPr/>
          <p:nvPr/>
        </p:nvSpPr>
        <p:spPr>
          <a:xfrm>
            <a:off x="3040877" y="5310133"/>
            <a:ext cx="6302643" cy="461665"/>
          </a:xfrm>
          <a:prstGeom prst="rect">
            <a:avLst/>
          </a:prstGeom>
        </p:spPr>
        <p:txBody>
          <a:bodyPr wrap="square">
            <a:spAutoFit/>
          </a:bodyPr>
          <a:lstStyle/>
          <a:p>
            <a:pPr algn="ctr"/>
            <a:r>
              <a:rPr lang="en-US" sz="2400" b="1" dirty="0"/>
              <a:t>2021 Estimated Net Fund Balance - $177,000</a:t>
            </a:r>
          </a:p>
        </p:txBody>
      </p:sp>
    </p:spTree>
    <p:extLst>
      <p:ext uri="{BB962C8B-B14F-4D97-AF65-F5344CB8AC3E}">
        <p14:creationId xmlns:p14="http://schemas.microsoft.com/office/powerpoint/2010/main" val="34286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5" name="Rectangle 44">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7" name="Picture 46">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0" name="Picture 49">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7535825" y="982132"/>
            <a:ext cx="3360772" cy="1303867"/>
          </a:xfrm>
          <a:prstGeom prst="rect">
            <a:avLst/>
          </a:prstGeom>
        </p:spPr>
        <p:txBody>
          <a:bodyPr vert="horz" lIns="91440" tIns="45720" rIns="91440" bIns="45720" rtlCol="0" anchor="ctr">
            <a:normAutofit lnSpcReduction="10000"/>
          </a:bodyPr>
          <a:lstStyle/>
          <a:p>
            <a:pPr algn="ctr"/>
            <a:r>
              <a:rPr lang="en-US" sz="4000" dirty="0"/>
              <a:t>Liquid Fuels Fund</a:t>
            </a:r>
          </a:p>
        </p:txBody>
      </p:sp>
      <p:sp>
        <p:nvSpPr>
          <p:cNvPr id="52" name="Rectangle 51">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outdoor, person, sky, tree&#10;&#10;Description automatically generated">
            <a:extLst>
              <a:ext uri="{FF2B5EF4-FFF2-40B4-BE49-F238E27FC236}">
                <a16:creationId xmlns:a16="http://schemas.microsoft.com/office/drawing/2014/main" id="{FFA30FFD-F7DB-407F-92F7-5335E04A8569}"/>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9031" b="2"/>
          <a:stretch/>
        </p:blipFill>
        <p:spPr>
          <a:xfrm>
            <a:off x="1412683" y="1410208"/>
            <a:ext cx="5278777" cy="3858780"/>
          </a:xfrm>
          <a:prstGeom prst="rect">
            <a:avLst/>
          </a:prstGeom>
        </p:spPr>
      </p:pic>
      <p:cxnSp>
        <p:nvCxnSpPr>
          <p:cNvPr id="54" name="Straight Connector 53">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7535824" y="2556932"/>
            <a:ext cx="3360771" cy="3318936"/>
          </a:xfrm>
          <a:prstGeom prst="rect">
            <a:avLst/>
          </a:prstGeom>
        </p:spPr>
        <p:txBody>
          <a:bodyPr vert="horz" lIns="91440" tIns="45720" rIns="91440" bIns="45720" rtlCol="0" anchor="t">
            <a:normAutofit/>
          </a:bodyPr>
          <a:lstStyle/>
          <a:p>
            <a:pPr algn="just"/>
            <a:r>
              <a:rPr lang="en-US" sz="2000" dirty="0"/>
              <a:t>The Township will resurface or treat 8.99 miles of Township roads.</a:t>
            </a: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870700"/>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1" name="Rectangle 40">
            <a:extLst>
              <a:ext uri="{FF2B5EF4-FFF2-40B4-BE49-F238E27FC236}">
                <a16:creationId xmlns:a16="http://schemas.microsoft.com/office/drawing/2014/main" id="{022D7DC7-9A78-4AB4-8856-38FC2F5B172A}"/>
              </a:ext>
            </a:extLst>
          </p:cNvPr>
          <p:cNvSpPr/>
          <p:nvPr/>
        </p:nvSpPr>
        <p:spPr>
          <a:xfrm>
            <a:off x="7299472" y="4005141"/>
            <a:ext cx="4036881" cy="1015663"/>
          </a:xfrm>
          <a:prstGeom prst="rect">
            <a:avLst/>
          </a:prstGeom>
        </p:spPr>
        <p:txBody>
          <a:bodyPr wrap="square">
            <a:spAutoFit/>
          </a:bodyPr>
          <a:lstStyle/>
          <a:p>
            <a:pPr algn="ctr"/>
            <a:r>
              <a:rPr lang="en-US" sz="2000" b="1" dirty="0"/>
              <a:t>2021 Estimated Net Fund Balance</a:t>
            </a:r>
            <a:br>
              <a:rPr lang="en-US" sz="2000" b="1" dirty="0"/>
            </a:br>
            <a:br>
              <a:rPr lang="en-US" sz="2000" b="1" dirty="0"/>
            </a:br>
            <a:r>
              <a:rPr lang="en-US" sz="2000" b="1" dirty="0"/>
              <a:t>$ (72,411)</a:t>
            </a:r>
          </a:p>
        </p:txBody>
      </p:sp>
    </p:spTree>
    <p:extLst>
      <p:ext uri="{BB962C8B-B14F-4D97-AF65-F5344CB8AC3E}">
        <p14:creationId xmlns:p14="http://schemas.microsoft.com/office/powerpoint/2010/main" val="41643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77FC9-FF55-44AA-8C2E-C5FF7E23CBCA}"/>
              </a:ext>
            </a:extLst>
          </p:cNvPr>
          <p:cNvPicPr>
            <a:picLocks noChangeAspect="1"/>
          </p:cNvPicPr>
          <p:nvPr/>
        </p:nvPicPr>
        <p:blipFill>
          <a:blip r:embed="rId4"/>
          <a:stretch>
            <a:fillRect/>
          </a:stretch>
        </p:blipFill>
        <p:spPr>
          <a:xfrm>
            <a:off x="3612383" y="820957"/>
            <a:ext cx="5041129" cy="5218101"/>
          </a:xfrm>
          <a:prstGeom prst="rect">
            <a:avLst/>
          </a:prstGeom>
        </p:spPr>
      </p:pic>
    </p:spTree>
    <p:extLst>
      <p:ext uri="{BB962C8B-B14F-4D97-AF65-F5344CB8AC3E}">
        <p14:creationId xmlns:p14="http://schemas.microsoft.com/office/powerpoint/2010/main" val="2706292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718-C41E-4F92-AFD6-AAA2E09C8F27}"/>
              </a:ext>
            </a:extLst>
          </p:cNvPr>
          <p:cNvSpPr>
            <a:spLocks noGrp="1"/>
          </p:cNvSpPr>
          <p:nvPr>
            <p:ph type="title"/>
          </p:nvPr>
        </p:nvSpPr>
        <p:spPr>
          <a:xfrm>
            <a:off x="1295402" y="982132"/>
            <a:ext cx="9601196" cy="1303867"/>
          </a:xfrm>
        </p:spPr>
        <p:txBody>
          <a:bodyPr>
            <a:normAutofit/>
          </a:bodyPr>
          <a:lstStyle/>
          <a:p>
            <a:r>
              <a:rPr lang="en-US" sz="4400"/>
              <a:t>Future Trends and Outlook</a:t>
            </a:r>
          </a:p>
        </p:txBody>
      </p:sp>
      <p:sp>
        <p:nvSpPr>
          <p:cNvPr id="3" name="Content Placeholder 2">
            <a:extLst>
              <a:ext uri="{FF2B5EF4-FFF2-40B4-BE49-F238E27FC236}">
                <a16:creationId xmlns:a16="http://schemas.microsoft.com/office/drawing/2014/main" id="{200A044F-CBB7-4CA0-9AEB-5C9C6B70A097}"/>
              </a:ext>
            </a:extLst>
          </p:cNvPr>
          <p:cNvSpPr>
            <a:spLocks noGrp="1"/>
          </p:cNvSpPr>
          <p:nvPr>
            <p:ph idx="1"/>
          </p:nvPr>
        </p:nvSpPr>
        <p:spPr>
          <a:xfrm>
            <a:off x="1295402" y="2556932"/>
            <a:ext cx="6256866" cy="3318936"/>
          </a:xfrm>
        </p:spPr>
        <p:txBody>
          <a:bodyPr>
            <a:normAutofit/>
          </a:bodyPr>
          <a:lstStyle/>
          <a:p>
            <a:pPr algn="just">
              <a:lnSpc>
                <a:spcPct val="90000"/>
              </a:lnSpc>
            </a:pPr>
            <a:r>
              <a:rPr lang="en-US" sz="1700" dirty="0"/>
              <a:t>This will be the 15th year in a row that taxes will not be raised (while reducing them in 2019).</a:t>
            </a:r>
          </a:p>
          <a:p>
            <a:pPr algn="just">
              <a:lnSpc>
                <a:spcPct val="90000"/>
              </a:lnSpc>
            </a:pPr>
            <a:r>
              <a:rPr lang="en-US" sz="1700" dirty="0"/>
              <a:t>GFOA recommends a municipality to have between 8% and 12% in fund balance reserves.  At the end of 2020, the General Fund will have approximately 57% in fund balance reserves.</a:t>
            </a:r>
          </a:p>
          <a:p>
            <a:pPr algn="just">
              <a:lnSpc>
                <a:spcPct val="90000"/>
              </a:lnSpc>
            </a:pPr>
            <a:r>
              <a:rPr lang="en-US" sz="1700" dirty="0"/>
              <a:t>The Township will realize an increase in its financial stability for at least a few more years as current development is built out and new development is considered.</a:t>
            </a:r>
          </a:p>
          <a:p>
            <a:pPr algn="just">
              <a:lnSpc>
                <a:spcPct val="90000"/>
              </a:lnSpc>
            </a:pPr>
            <a:r>
              <a:rPr lang="en-US" sz="1700" dirty="0"/>
              <a:t>The Township is positioned to strategically plan future budgets and adjust appropriations to match available resources.</a:t>
            </a:r>
          </a:p>
        </p:txBody>
      </p:sp>
      <p:pic>
        <p:nvPicPr>
          <p:cNvPr id="7" name="Graphic 6" descr="Dollar">
            <a:extLst>
              <a:ext uri="{FF2B5EF4-FFF2-40B4-BE49-F238E27FC236}">
                <a16:creationId xmlns:a16="http://schemas.microsoft.com/office/drawing/2014/main" id="{4CBF41BA-573B-44D6-AF1E-A5EC7DEBC2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0577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lstStyle/>
          <a:p>
            <a:r>
              <a:rPr lang="en-US" dirty="0"/>
              <a:t>What’s in the budget?</a:t>
            </a:r>
          </a:p>
        </p:txBody>
      </p:sp>
      <p:sp>
        <p:nvSpPr>
          <p:cNvPr id="3" name="Content Placeholder 2">
            <a:extLst>
              <a:ext uri="{FF2B5EF4-FFF2-40B4-BE49-F238E27FC236}">
                <a16:creationId xmlns:a16="http://schemas.microsoft.com/office/drawing/2014/main" id="{AD6C5D6D-C865-4309-A330-AF361300D80E}"/>
              </a:ext>
            </a:extLst>
          </p:cNvPr>
          <p:cNvSpPr>
            <a:spLocks noGrp="1"/>
          </p:cNvSpPr>
          <p:nvPr>
            <p:ph idx="1"/>
          </p:nvPr>
        </p:nvSpPr>
        <p:spPr/>
        <p:txBody>
          <a:bodyPr>
            <a:normAutofit lnSpcReduction="10000"/>
          </a:bodyPr>
          <a:lstStyle/>
          <a:p>
            <a:r>
              <a:rPr lang="en-US" sz="2800" dirty="0"/>
              <a:t>Letter of Transmittal (Budget Message)</a:t>
            </a:r>
          </a:p>
          <a:p>
            <a:r>
              <a:rPr lang="en-US" sz="2800" dirty="0"/>
              <a:t>Fund Budgets</a:t>
            </a:r>
          </a:p>
          <a:p>
            <a:r>
              <a:rPr lang="en-US" sz="2800" dirty="0"/>
              <a:t>Supporting Data (Budget Schedules)</a:t>
            </a:r>
          </a:p>
          <a:p>
            <a:pPr marL="0" indent="0">
              <a:buNone/>
            </a:pPr>
            <a:endParaRPr lang="en-US" sz="2800" dirty="0"/>
          </a:p>
          <a:p>
            <a:pPr marL="0" indent="0" algn="ctr">
              <a:buNone/>
            </a:pPr>
            <a:r>
              <a:rPr lang="en-US" sz="2800" dirty="0"/>
              <a:t>These documents are located on our website at </a:t>
            </a:r>
          </a:p>
          <a:p>
            <a:pPr marL="0" indent="0" algn="ctr">
              <a:buNone/>
            </a:pPr>
            <a:r>
              <a:rPr lang="en-US" sz="2800" dirty="0"/>
              <a:t>www.newhanover-pa.org.</a:t>
            </a:r>
          </a:p>
        </p:txBody>
      </p:sp>
    </p:spTree>
    <p:extLst>
      <p:ext uri="{BB962C8B-B14F-4D97-AF65-F5344CB8AC3E}">
        <p14:creationId xmlns:p14="http://schemas.microsoft.com/office/powerpoint/2010/main" val="13300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a:xfrm>
            <a:off x="1055599" y="1055077"/>
            <a:ext cx="2532909" cy="4794578"/>
          </a:xfrm>
        </p:spPr>
        <p:txBody>
          <a:bodyPr>
            <a:normAutofit/>
          </a:bodyPr>
          <a:lstStyle/>
          <a:p>
            <a:r>
              <a:rPr lang="en-US" sz="4400">
                <a:solidFill>
                  <a:srgbClr val="262626"/>
                </a:solidFill>
              </a:rPr>
              <a:t>Budget Highlights</a:t>
            </a:r>
          </a:p>
        </p:txBody>
      </p:sp>
      <p:sp useBgFill="1">
        <p:nvSpPr>
          <p:cNvPr id="33" name="Rectangle 32">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CEA913-0A11-4E5A-B54D-00EDA917521C}"/>
              </a:ext>
            </a:extLst>
          </p:cNvPr>
          <p:cNvGraphicFramePr>
            <a:graphicFrameLocks noGrp="1"/>
          </p:cNvGraphicFramePr>
          <p:nvPr>
            <p:ph idx="1"/>
            <p:extLst>
              <p:ext uri="{D42A27DB-BD31-4B8C-83A1-F6EECF244321}">
                <p14:modId xmlns:p14="http://schemas.microsoft.com/office/powerpoint/2010/main" val="213243896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26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45" name="Picture 44">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48" name="Picture 47">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50" name="Straight Connector 49">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53" name="Rectangle 52">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55" name="Picture 54">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6" name="Rectangle 55">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7" name="Picture 56">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8" name="Picture 57">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8013290" y="1041401"/>
            <a:ext cx="307900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kern="1200" cap="none" dirty="0">
                <a:ln w="3175" cmpd="sng">
                  <a:noFill/>
                </a:ln>
                <a:solidFill>
                  <a:schemeClr val="tx1">
                    <a:lumMod val="85000"/>
                    <a:lumOff val="15000"/>
                  </a:schemeClr>
                </a:solidFill>
                <a:effectLst/>
                <a:latin typeface="+mj-lt"/>
                <a:ea typeface="+mj-ea"/>
                <a:cs typeface="+mj-cs"/>
              </a:rPr>
              <a:t>The proposed budget maintains current tax rates.</a:t>
            </a:r>
          </a:p>
        </p:txBody>
      </p:sp>
      <p:sp>
        <p:nvSpPr>
          <p:cNvPr id="60" name="Rectangle 59">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BD868D47-B69A-4A2C-8CDF-8359F3EF2465}"/>
              </a:ext>
            </a:extLst>
          </p:cNvPr>
          <p:cNvPicPr>
            <a:picLocks noChangeAspect="1"/>
          </p:cNvPicPr>
          <p:nvPr/>
        </p:nvPicPr>
        <p:blipFill>
          <a:blip r:embed="rId8"/>
          <a:stretch>
            <a:fillRect/>
          </a:stretch>
        </p:blipFill>
        <p:spPr>
          <a:xfrm>
            <a:off x="1720319" y="1172346"/>
            <a:ext cx="4997391" cy="4368349"/>
          </a:xfrm>
          <a:prstGeom prst="rect">
            <a:avLst/>
          </a:prstGeom>
        </p:spPr>
      </p:pic>
    </p:spTree>
    <p:extLst>
      <p:ext uri="{BB962C8B-B14F-4D97-AF65-F5344CB8AC3E}">
        <p14:creationId xmlns:p14="http://schemas.microsoft.com/office/powerpoint/2010/main" val="402632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33" name="Picture 32">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36" name="Picture 35">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38" name="Straight Connector 37">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4A8983F0-7B3A-4418-8701-68E9CA2AE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0EC70F26-6C2F-4FF4-9892-FBDABF45F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F5A270E-3F18-4580-A3AD-796F2FFAA02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E8D29381-D504-4491-8AF8-F62883DE31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B5BD9536-8B76-4DF0-B8F7-0549CC111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BDECCCDF-9FB2-40A1-9379-BD2C2245D8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5339C017-9A98-4397-9A19-7C32104D6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7" name="TextBox 26">
            <a:extLst>
              <a:ext uri="{FF2B5EF4-FFF2-40B4-BE49-F238E27FC236}">
                <a16:creationId xmlns:a16="http://schemas.microsoft.com/office/drawing/2014/main" id="{C24C256E-46C2-4676-9B55-9918B10D7DF9}"/>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kern="1200" cap="none">
                <a:ln w="3175" cmpd="sng">
                  <a:noFill/>
                </a:ln>
                <a:solidFill>
                  <a:schemeClr val="tx1">
                    <a:lumMod val="85000"/>
                    <a:lumOff val="15000"/>
                  </a:schemeClr>
                </a:solidFill>
                <a:effectLst/>
                <a:latin typeface="+mj-lt"/>
                <a:ea typeface="+mj-ea"/>
                <a:cs typeface="+mj-cs"/>
              </a:rPr>
              <a:t>LOCAL TAX MILLAGE COMPARISON</a:t>
            </a:r>
          </a:p>
        </p:txBody>
      </p:sp>
      <p:sp>
        <p:nvSpPr>
          <p:cNvPr id="48" name="Rectangle 47">
            <a:extLst>
              <a:ext uri="{FF2B5EF4-FFF2-40B4-BE49-F238E27FC236}">
                <a16:creationId xmlns:a16="http://schemas.microsoft.com/office/drawing/2014/main" id="{2E2C404C-D4AE-4C1C-A675-EF7605842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automatically generated">
            <a:extLst>
              <a:ext uri="{FF2B5EF4-FFF2-40B4-BE49-F238E27FC236}">
                <a16:creationId xmlns:a16="http://schemas.microsoft.com/office/drawing/2014/main" id="{A731C0DE-BFEF-48D4-8454-63854043C389}"/>
              </a:ext>
            </a:extLst>
          </p:cNvPr>
          <p:cNvPicPr>
            <a:picLocks noChangeAspect="1"/>
          </p:cNvPicPr>
          <p:nvPr/>
        </p:nvPicPr>
        <p:blipFill>
          <a:blip r:embed="rId8"/>
          <a:stretch>
            <a:fillRect/>
          </a:stretch>
        </p:blipFill>
        <p:spPr>
          <a:xfrm>
            <a:off x="3276337" y="1410207"/>
            <a:ext cx="5645689" cy="2455875"/>
          </a:xfrm>
          <a:prstGeom prst="rect">
            <a:avLst/>
          </a:prstGeom>
        </p:spPr>
      </p:pic>
      <p:cxnSp>
        <p:nvCxnSpPr>
          <p:cNvPr id="50" name="Straight Connector 49">
            <a:extLst>
              <a:ext uri="{FF2B5EF4-FFF2-40B4-BE49-F238E27FC236}">
                <a16:creationId xmlns:a16="http://schemas.microsoft.com/office/drawing/2014/main" id="{A3B8160F-915C-485D-B2FB-ACDDE0E8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62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6553770" y="1041401"/>
            <a:ext cx="453852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cap="none">
                <a:ln w="3175" cmpd="sng">
                  <a:noFill/>
                </a:ln>
                <a:solidFill>
                  <a:schemeClr val="tx1">
                    <a:lumMod val="85000"/>
                    <a:lumOff val="15000"/>
                  </a:schemeClr>
                </a:solidFill>
                <a:effectLst/>
                <a:latin typeface="+mj-lt"/>
                <a:ea typeface="+mj-ea"/>
                <a:cs typeface="+mj-cs"/>
              </a:rPr>
              <a:t>There are no new staff positions in the proposed budget.</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A8B84721-0B55-4CC3-A6E3-C07E890F6592}"/>
              </a:ext>
            </a:extLst>
          </p:cNvPr>
          <p:cNvGraphicFramePr>
            <a:graphicFrameLocks noGrp="1"/>
          </p:cNvGraphicFramePr>
          <p:nvPr>
            <p:extLst>
              <p:ext uri="{D42A27DB-BD31-4B8C-83A1-F6EECF244321}">
                <p14:modId xmlns:p14="http://schemas.microsoft.com/office/powerpoint/2010/main" val="3852558633"/>
              </p:ext>
            </p:extLst>
          </p:nvPr>
        </p:nvGraphicFramePr>
        <p:xfrm>
          <a:off x="1412683" y="1589652"/>
          <a:ext cx="4348927" cy="3499895"/>
        </p:xfrm>
        <a:graphic>
          <a:graphicData uri="http://schemas.openxmlformats.org/drawingml/2006/table">
            <a:tbl>
              <a:tblPr firstRow="1" lastRow="1" bandRow="1">
                <a:tableStyleId>{5C22544A-7EE6-4342-B048-85BDC9FD1C3A}</a:tableStyleId>
              </a:tblPr>
              <a:tblGrid>
                <a:gridCol w="1533411">
                  <a:extLst>
                    <a:ext uri="{9D8B030D-6E8A-4147-A177-3AD203B41FA5}">
                      <a16:colId xmlns:a16="http://schemas.microsoft.com/office/drawing/2014/main" val="478378953"/>
                    </a:ext>
                  </a:extLst>
                </a:gridCol>
                <a:gridCol w="687484">
                  <a:extLst>
                    <a:ext uri="{9D8B030D-6E8A-4147-A177-3AD203B41FA5}">
                      <a16:colId xmlns:a16="http://schemas.microsoft.com/office/drawing/2014/main" val="1277840605"/>
                    </a:ext>
                  </a:extLst>
                </a:gridCol>
                <a:gridCol w="1013309">
                  <a:extLst>
                    <a:ext uri="{9D8B030D-6E8A-4147-A177-3AD203B41FA5}">
                      <a16:colId xmlns:a16="http://schemas.microsoft.com/office/drawing/2014/main" val="2849801393"/>
                    </a:ext>
                  </a:extLst>
                </a:gridCol>
                <a:gridCol w="1114723">
                  <a:extLst>
                    <a:ext uri="{9D8B030D-6E8A-4147-A177-3AD203B41FA5}">
                      <a16:colId xmlns:a16="http://schemas.microsoft.com/office/drawing/2014/main" val="3110501414"/>
                    </a:ext>
                  </a:extLst>
                </a:gridCol>
              </a:tblGrid>
              <a:tr h="263884">
                <a:tc>
                  <a:txBody>
                    <a:bodyPr/>
                    <a:lstStyle/>
                    <a:p>
                      <a:pPr algn="ctr"/>
                      <a:r>
                        <a:rPr lang="en-US" sz="1100"/>
                        <a:t>Department</a:t>
                      </a:r>
                    </a:p>
                  </a:txBody>
                  <a:tcPr marL="57231" marR="57231" marT="28615" marB="28615"/>
                </a:tc>
                <a:tc>
                  <a:txBody>
                    <a:bodyPr/>
                    <a:lstStyle/>
                    <a:p>
                      <a:pPr algn="ctr"/>
                      <a:r>
                        <a:rPr lang="en-US" sz="1100"/>
                        <a:t>Current</a:t>
                      </a:r>
                    </a:p>
                  </a:txBody>
                  <a:tcPr marL="57231" marR="57231" marT="28615" marB="28615"/>
                </a:tc>
                <a:tc>
                  <a:txBody>
                    <a:bodyPr/>
                    <a:lstStyle/>
                    <a:p>
                      <a:pPr algn="ctr"/>
                      <a:r>
                        <a:rPr lang="en-US" sz="1100"/>
                        <a:t>Replacement</a:t>
                      </a:r>
                    </a:p>
                  </a:txBody>
                  <a:tcPr marL="57231" marR="57231" marT="28615" marB="28615"/>
                </a:tc>
                <a:tc>
                  <a:txBody>
                    <a:bodyPr/>
                    <a:lstStyle/>
                    <a:p>
                      <a:pPr algn="ctr"/>
                      <a:r>
                        <a:rPr lang="en-US" sz="1100"/>
                        <a:t>Proposed New</a:t>
                      </a:r>
                    </a:p>
                  </a:txBody>
                  <a:tcPr marL="57231" marR="57231" marT="28615" marB="28615"/>
                </a:tc>
                <a:extLst>
                  <a:ext uri="{0D108BD9-81ED-4DB2-BD59-A6C34878D82A}">
                    <a16:rowId xmlns:a16="http://schemas.microsoft.com/office/drawing/2014/main" val="2244200"/>
                  </a:ext>
                </a:extLst>
              </a:tr>
              <a:tr h="263884">
                <a:tc>
                  <a:txBody>
                    <a:bodyPr/>
                    <a:lstStyle/>
                    <a:p>
                      <a:r>
                        <a:rPr lang="en-US" sz="1100"/>
                        <a:t>Executive</a:t>
                      </a:r>
                    </a:p>
                  </a:txBody>
                  <a:tcPr marL="57231" marR="57231" marT="28615" marB="28615"/>
                </a:tc>
                <a:tc>
                  <a:txBody>
                    <a:bodyPr/>
                    <a:lstStyle/>
                    <a:p>
                      <a:pPr algn="ctr"/>
                      <a:r>
                        <a:rPr lang="en-US" sz="1100" dirty="0"/>
                        <a:t>1</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160385649"/>
                  </a:ext>
                </a:extLst>
              </a:tr>
              <a:tr h="263884">
                <a:tc>
                  <a:txBody>
                    <a:bodyPr/>
                    <a:lstStyle/>
                    <a:p>
                      <a:r>
                        <a:rPr lang="en-US" sz="1100"/>
                        <a:t>Finance Department</a:t>
                      </a:r>
                    </a:p>
                  </a:txBody>
                  <a:tcPr marL="57231" marR="57231" marT="28615" marB="28615"/>
                </a:tc>
                <a:tc>
                  <a:txBody>
                    <a:bodyPr/>
                    <a:lstStyle/>
                    <a:p>
                      <a:pPr algn="ctr"/>
                      <a:r>
                        <a:rPr lang="en-US" sz="1100"/>
                        <a:t>1</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076496980"/>
                  </a:ext>
                </a:extLst>
              </a:tr>
              <a:tr h="436095">
                <a:tc>
                  <a:txBody>
                    <a:bodyPr/>
                    <a:lstStyle/>
                    <a:p>
                      <a:r>
                        <a:rPr lang="en-US" sz="1100"/>
                        <a:t>General Administration</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1854102153"/>
                  </a:ext>
                </a:extLst>
              </a:tr>
              <a:tr h="263884">
                <a:tc>
                  <a:txBody>
                    <a:bodyPr/>
                    <a:lstStyle/>
                    <a:p>
                      <a:r>
                        <a:rPr lang="en-US" sz="1100"/>
                        <a:t>Police Department</a:t>
                      </a:r>
                    </a:p>
                  </a:txBody>
                  <a:tcPr marL="57231" marR="57231" marT="28615" marB="28615"/>
                </a:tc>
                <a:tc>
                  <a:txBody>
                    <a:bodyPr/>
                    <a:lstStyle/>
                    <a:p>
                      <a:pPr algn="ctr"/>
                      <a:r>
                        <a:rPr lang="en-US" sz="1100" dirty="0"/>
                        <a:t>13</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4187156228"/>
                  </a:ext>
                </a:extLst>
              </a:tr>
              <a:tr h="436095">
                <a:tc>
                  <a:txBody>
                    <a:bodyPr/>
                    <a:lstStyle/>
                    <a:p>
                      <a:r>
                        <a:rPr lang="en-US" sz="1100"/>
                        <a:t>Code Enforcement and Zoning</a:t>
                      </a:r>
                    </a:p>
                  </a:txBody>
                  <a:tcPr marL="57231" marR="57231" marT="28615" marB="28615"/>
                </a:tc>
                <a:tc>
                  <a:txBody>
                    <a:bodyPr/>
                    <a:lstStyle/>
                    <a:p>
                      <a:pPr algn="ctr"/>
                      <a:r>
                        <a:rPr lang="en-US" sz="1100"/>
                        <a:t>2</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3242690978"/>
                  </a:ext>
                </a:extLst>
              </a:tr>
              <a:tr h="436095">
                <a:tc>
                  <a:txBody>
                    <a:bodyPr/>
                    <a:lstStyle/>
                    <a:p>
                      <a:r>
                        <a:rPr lang="en-US" sz="1100"/>
                        <a:t>Public Works Department</a:t>
                      </a:r>
                    </a:p>
                  </a:txBody>
                  <a:tcPr marL="57231" marR="57231" marT="28615" marB="28615"/>
                </a:tc>
                <a:tc>
                  <a:txBody>
                    <a:bodyPr/>
                    <a:lstStyle/>
                    <a:p>
                      <a:pPr algn="ctr"/>
                      <a:r>
                        <a:rPr lang="en-US" sz="1100" dirty="0"/>
                        <a:t>7</a:t>
                      </a:r>
                    </a:p>
                  </a:txBody>
                  <a:tcPr marL="57231" marR="57231" marT="28615" marB="28615"/>
                </a:tc>
                <a:tc>
                  <a:txBody>
                    <a:bodyPr/>
                    <a:lstStyle/>
                    <a:p>
                      <a:pPr algn="ctr"/>
                      <a:r>
                        <a:rPr lang="en-US" sz="1100"/>
                        <a:t>1</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479717732"/>
                  </a:ext>
                </a:extLst>
              </a:tr>
              <a:tr h="436095">
                <a:tc>
                  <a:txBody>
                    <a:bodyPr/>
                    <a:lstStyle/>
                    <a:p>
                      <a:r>
                        <a:rPr lang="en-US" sz="1100"/>
                        <a:t>Parks and Recreation Department</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1</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885869338"/>
                  </a:ext>
                </a:extLst>
              </a:tr>
              <a:tr h="436095">
                <a:tc>
                  <a:txBody>
                    <a:bodyPr/>
                    <a:lstStyle/>
                    <a:p>
                      <a:r>
                        <a:rPr lang="en-US" sz="1100"/>
                        <a:t>Municipal Authority (Sewer)</a:t>
                      </a:r>
                    </a:p>
                  </a:txBody>
                  <a:tcPr marL="57231" marR="57231" marT="28615" marB="28615"/>
                </a:tc>
                <a:tc>
                  <a:txBody>
                    <a:bodyPr/>
                    <a:lstStyle/>
                    <a:p>
                      <a:pPr algn="ctr"/>
                      <a:r>
                        <a:rPr lang="en-US" sz="1100" dirty="0"/>
                        <a:t>5</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448953610"/>
                  </a:ext>
                </a:extLst>
              </a:tr>
              <a:tr h="263884">
                <a:tc>
                  <a:txBody>
                    <a:bodyPr/>
                    <a:lstStyle/>
                    <a:p>
                      <a:endParaRPr lang="en-US" sz="1100"/>
                    </a:p>
                  </a:txBody>
                  <a:tcPr marL="57231" marR="57231" marT="28615" marB="28615"/>
                </a:tc>
                <a:tc>
                  <a:txBody>
                    <a:bodyPr/>
                    <a:lstStyle/>
                    <a:p>
                      <a:pPr algn="ctr"/>
                      <a:r>
                        <a:rPr lang="en-US" sz="1100" dirty="0"/>
                        <a:t>31</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0</a:t>
                      </a:r>
                    </a:p>
                  </a:txBody>
                  <a:tcPr marL="57231" marR="57231" marT="28615" marB="28615"/>
                </a:tc>
                <a:extLst>
                  <a:ext uri="{0D108BD9-81ED-4DB2-BD59-A6C34878D82A}">
                    <a16:rowId xmlns:a16="http://schemas.microsoft.com/office/drawing/2014/main" val="2271478315"/>
                  </a:ext>
                </a:extLst>
              </a:tr>
            </a:tbl>
          </a:graphicData>
        </a:graphic>
      </p:graphicFrame>
    </p:spTree>
    <p:extLst>
      <p:ext uri="{BB962C8B-B14F-4D97-AF65-F5344CB8AC3E}">
        <p14:creationId xmlns:p14="http://schemas.microsoft.com/office/powerpoint/2010/main" val="426135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899ED8-8BF6-44ED-A3FF-3013E85052E0}"/>
              </a:ext>
            </a:extLst>
          </p:cNvPr>
          <p:cNvSpPr>
            <a:spLocks noGrp="1"/>
          </p:cNvSpPr>
          <p:nvPr>
            <p:ph type="title"/>
          </p:nvPr>
        </p:nvSpPr>
        <p:spPr>
          <a:xfrm>
            <a:off x="5034899" y="1293684"/>
            <a:ext cx="5888496" cy="4270632"/>
          </a:xfrm>
        </p:spPr>
        <p:txBody>
          <a:bodyPr vert="horz" lIns="91440" tIns="45720" rIns="91440" bIns="45720" rtlCol="0" anchor="ctr">
            <a:normAutofit/>
          </a:bodyPr>
          <a:lstStyle/>
          <a:p>
            <a:pPr algn="l"/>
            <a:r>
              <a:rPr lang="en-US" sz="5400" kern="1200" cap="none">
                <a:ln w="3175" cmpd="sng">
                  <a:noFill/>
                </a:ln>
                <a:solidFill>
                  <a:schemeClr val="tx1"/>
                </a:solidFill>
                <a:effectLst/>
                <a:latin typeface="+mj-lt"/>
                <a:ea typeface="+mj-ea"/>
                <a:cs typeface="+mj-cs"/>
              </a:rPr>
              <a:t>Budget Overview</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65678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3021</Words>
  <Application>Microsoft Office PowerPoint</Application>
  <PresentationFormat>Widescreen</PresentationFormat>
  <Paragraphs>248</Paragraphs>
  <Slides>35</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Garamond</vt:lpstr>
      <vt:lpstr>Organic</vt:lpstr>
      <vt:lpstr>New Hanover Township</vt:lpstr>
      <vt:lpstr>PowerPoint Presentation</vt:lpstr>
      <vt:lpstr>PowerPoint Presentation</vt:lpstr>
      <vt:lpstr>What’s in the budget?</vt:lpstr>
      <vt:lpstr>Budget Highlights</vt:lpstr>
      <vt:lpstr>PowerPoint Presentation</vt:lpstr>
      <vt:lpstr>PowerPoint Presentation</vt:lpstr>
      <vt:lpstr>PowerPoint Presentation</vt:lpstr>
      <vt:lpstr>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Trends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Hanover Township</dc:title>
  <dc:creator>Jamie Gwynn</dc:creator>
  <cp:lastModifiedBy>Jamie Gwynn</cp:lastModifiedBy>
  <cp:revision>38</cp:revision>
  <dcterms:created xsi:type="dcterms:W3CDTF">2019-11-05T18:43:45Z</dcterms:created>
  <dcterms:modified xsi:type="dcterms:W3CDTF">2020-10-29T20:22:01Z</dcterms:modified>
</cp:coreProperties>
</file>